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9" r:id="rId4"/>
    <p:sldId id="290" r:id="rId5"/>
    <p:sldId id="291" r:id="rId6"/>
    <p:sldId id="292" r:id="rId7"/>
    <p:sldId id="293" r:id="rId8"/>
    <p:sldId id="294" r:id="rId9"/>
    <p:sldId id="296" r:id="rId10"/>
    <p:sldId id="297"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1" d="100"/>
          <a:sy n="111" d="100"/>
        </p:scale>
        <p:origin x="46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35B3E-FC28-7BC0-4167-9E022C2F743B}"/>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BCB8E32-63EF-778C-AF3D-CE2C87F255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D65BAC4-2506-BEB2-62F7-1A09F0DD852A}"/>
              </a:ext>
            </a:extLst>
          </p:cNvPr>
          <p:cNvSpPr>
            <a:spLocks noGrp="1"/>
          </p:cNvSpPr>
          <p:nvPr>
            <p:ph type="dt" sz="half" idx="10"/>
          </p:nvPr>
        </p:nvSpPr>
        <p:spPr/>
        <p:txBody>
          <a:bodyPr/>
          <a:lstStyle/>
          <a:p>
            <a:fld id="{6FDF9856-C662-4E69-8541-514F944060A4}" type="datetimeFigureOut">
              <a:rPr lang="da-DK" smtClean="0"/>
              <a:t>03-07-2023</a:t>
            </a:fld>
            <a:endParaRPr lang="da-DK"/>
          </a:p>
        </p:txBody>
      </p:sp>
      <p:sp>
        <p:nvSpPr>
          <p:cNvPr id="5" name="Pladsholder til sidefod 4">
            <a:extLst>
              <a:ext uri="{FF2B5EF4-FFF2-40B4-BE49-F238E27FC236}">
                <a16:creationId xmlns:a16="http://schemas.microsoft.com/office/drawing/2014/main" id="{CDB70DE7-DDC9-18B8-8FB6-4EBDD96FC0E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4A6B55C-6B25-A2E4-0109-08552BC8918D}"/>
              </a:ext>
            </a:extLst>
          </p:cNvPr>
          <p:cNvSpPr>
            <a:spLocks noGrp="1"/>
          </p:cNvSpPr>
          <p:nvPr>
            <p:ph type="sldNum" sz="quarter" idx="12"/>
          </p:nvPr>
        </p:nvSpPr>
        <p:spPr/>
        <p:txBody>
          <a:bodyPr/>
          <a:lstStyle/>
          <a:p>
            <a:fld id="{B16765E7-EDC4-416E-8F1B-A01AE17B48C2}" type="slidenum">
              <a:rPr lang="da-DK" smtClean="0"/>
              <a:t>‹nr.›</a:t>
            </a:fld>
            <a:endParaRPr lang="da-DK"/>
          </a:p>
        </p:txBody>
      </p:sp>
    </p:spTree>
    <p:extLst>
      <p:ext uri="{BB962C8B-B14F-4D97-AF65-F5344CB8AC3E}">
        <p14:creationId xmlns:p14="http://schemas.microsoft.com/office/powerpoint/2010/main" val="120585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66FB7-768D-18E9-2C07-3B5DEA877BD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A590A4B1-C9D4-5C33-365C-825AC9BDE52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B391ADF-DA0B-CD84-8B4A-C2931A67B7ED}"/>
              </a:ext>
            </a:extLst>
          </p:cNvPr>
          <p:cNvSpPr>
            <a:spLocks noGrp="1"/>
          </p:cNvSpPr>
          <p:nvPr>
            <p:ph type="dt" sz="half" idx="10"/>
          </p:nvPr>
        </p:nvSpPr>
        <p:spPr/>
        <p:txBody>
          <a:bodyPr/>
          <a:lstStyle/>
          <a:p>
            <a:fld id="{6FDF9856-C662-4E69-8541-514F944060A4}" type="datetimeFigureOut">
              <a:rPr lang="da-DK" smtClean="0"/>
              <a:t>03-07-2023</a:t>
            </a:fld>
            <a:endParaRPr lang="da-DK"/>
          </a:p>
        </p:txBody>
      </p:sp>
      <p:sp>
        <p:nvSpPr>
          <p:cNvPr id="5" name="Pladsholder til sidefod 4">
            <a:extLst>
              <a:ext uri="{FF2B5EF4-FFF2-40B4-BE49-F238E27FC236}">
                <a16:creationId xmlns:a16="http://schemas.microsoft.com/office/drawing/2014/main" id="{BC2BDBD5-14B7-916D-85D6-44D581F7BAB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B5D10F3-439C-E161-347C-F4491A4E759B}"/>
              </a:ext>
            </a:extLst>
          </p:cNvPr>
          <p:cNvSpPr>
            <a:spLocks noGrp="1"/>
          </p:cNvSpPr>
          <p:nvPr>
            <p:ph type="sldNum" sz="quarter" idx="12"/>
          </p:nvPr>
        </p:nvSpPr>
        <p:spPr/>
        <p:txBody>
          <a:bodyPr/>
          <a:lstStyle/>
          <a:p>
            <a:fld id="{B16765E7-EDC4-416E-8F1B-A01AE17B48C2}" type="slidenum">
              <a:rPr lang="da-DK" smtClean="0"/>
              <a:t>‹nr.›</a:t>
            </a:fld>
            <a:endParaRPr lang="da-DK"/>
          </a:p>
        </p:txBody>
      </p:sp>
    </p:spTree>
    <p:extLst>
      <p:ext uri="{BB962C8B-B14F-4D97-AF65-F5344CB8AC3E}">
        <p14:creationId xmlns:p14="http://schemas.microsoft.com/office/powerpoint/2010/main" val="42601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AE06219-AEE9-7ABF-8566-B297B13C911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E57AEC9-3C29-4A6B-0AF7-3D065077D38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5290CCE-DC2D-8095-E704-426DD3562FB0}"/>
              </a:ext>
            </a:extLst>
          </p:cNvPr>
          <p:cNvSpPr>
            <a:spLocks noGrp="1"/>
          </p:cNvSpPr>
          <p:nvPr>
            <p:ph type="dt" sz="half" idx="10"/>
          </p:nvPr>
        </p:nvSpPr>
        <p:spPr/>
        <p:txBody>
          <a:bodyPr/>
          <a:lstStyle/>
          <a:p>
            <a:fld id="{6FDF9856-C662-4E69-8541-514F944060A4}" type="datetimeFigureOut">
              <a:rPr lang="da-DK" smtClean="0"/>
              <a:t>03-07-2023</a:t>
            </a:fld>
            <a:endParaRPr lang="da-DK"/>
          </a:p>
        </p:txBody>
      </p:sp>
      <p:sp>
        <p:nvSpPr>
          <p:cNvPr id="5" name="Pladsholder til sidefod 4">
            <a:extLst>
              <a:ext uri="{FF2B5EF4-FFF2-40B4-BE49-F238E27FC236}">
                <a16:creationId xmlns:a16="http://schemas.microsoft.com/office/drawing/2014/main" id="{3D7F113C-28C3-E6D0-8660-118F309B89A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4E9827D-D342-ED03-E66A-C35C24013D99}"/>
              </a:ext>
            </a:extLst>
          </p:cNvPr>
          <p:cNvSpPr>
            <a:spLocks noGrp="1"/>
          </p:cNvSpPr>
          <p:nvPr>
            <p:ph type="sldNum" sz="quarter" idx="12"/>
          </p:nvPr>
        </p:nvSpPr>
        <p:spPr/>
        <p:txBody>
          <a:bodyPr/>
          <a:lstStyle/>
          <a:p>
            <a:fld id="{B16765E7-EDC4-416E-8F1B-A01AE17B48C2}" type="slidenum">
              <a:rPr lang="da-DK" smtClean="0"/>
              <a:t>‹nr.›</a:t>
            </a:fld>
            <a:endParaRPr lang="da-DK"/>
          </a:p>
        </p:txBody>
      </p:sp>
    </p:spTree>
    <p:extLst>
      <p:ext uri="{BB962C8B-B14F-4D97-AF65-F5344CB8AC3E}">
        <p14:creationId xmlns:p14="http://schemas.microsoft.com/office/powerpoint/2010/main" val="206069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err="1"/>
              <a:t>Kli</a:t>
            </a:r>
            <a:endParaRPr lang="da-DK" dirty="0"/>
          </a:p>
        </p:txBody>
      </p:sp>
      <p:sp>
        <p:nvSpPr>
          <p:cNvPr id="3" name="Date_DateCustomA"/>
          <p:cNvSpPr>
            <a:spLocks noGrp="1"/>
          </p:cNvSpPr>
          <p:nvPr>
            <p:ph type="dt" sz="half" idx="10"/>
          </p:nvPr>
        </p:nvSpPr>
        <p:spPr/>
        <p:txBody>
          <a:bodyPr/>
          <a:lstStyle/>
          <a:p>
            <a:endParaRPr lang="da-DK" dirty="0"/>
          </a:p>
        </p:txBody>
      </p:sp>
      <p:sp>
        <p:nvSpPr>
          <p:cNvPr id="4" name="FLD_PresentationTitle"/>
          <p:cNvSpPr>
            <a:spLocks noGrp="1"/>
          </p:cNvSpPr>
          <p:nvPr>
            <p:ph type="ftr" sz="quarter" idx="11"/>
          </p:nvPr>
        </p:nvSpPr>
        <p:spPr/>
        <p:txBody>
          <a:bodyPr/>
          <a:lstStyle/>
          <a:p>
            <a:r>
              <a:rPr lang="da-DK" dirty="0"/>
              <a:t>Afrapporteringsskema</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
        <p:nvSpPr>
          <p:cNvPr id="6" name="Rektangel 5"/>
          <p:cNvSpPr/>
          <p:nvPr userDrawn="1"/>
        </p:nvSpPr>
        <p:spPr>
          <a:xfrm>
            <a:off x="9760688" y="5554663"/>
            <a:ext cx="2105247" cy="89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224280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B66592-1231-DA18-FBC4-7EC452634B3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2B317B8-0B97-74E5-96D7-77C19919576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57B8E9F-3183-E197-34D7-68DFFB7558ED}"/>
              </a:ext>
            </a:extLst>
          </p:cNvPr>
          <p:cNvSpPr>
            <a:spLocks noGrp="1"/>
          </p:cNvSpPr>
          <p:nvPr>
            <p:ph type="dt" sz="half" idx="10"/>
          </p:nvPr>
        </p:nvSpPr>
        <p:spPr/>
        <p:txBody>
          <a:bodyPr/>
          <a:lstStyle/>
          <a:p>
            <a:fld id="{6FDF9856-C662-4E69-8541-514F944060A4}" type="datetimeFigureOut">
              <a:rPr lang="da-DK" smtClean="0"/>
              <a:t>03-07-2023</a:t>
            </a:fld>
            <a:endParaRPr lang="da-DK"/>
          </a:p>
        </p:txBody>
      </p:sp>
      <p:sp>
        <p:nvSpPr>
          <p:cNvPr id="5" name="Pladsholder til sidefod 4">
            <a:extLst>
              <a:ext uri="{FF2B5EF4-FFF2-40B4-BE49-F238E27FC236}">
                <a16:creationId xmlns:a16="http://schemas.microsoft.com/office/drawing/2014/main" id="{CF6BEF37-14C0-1C8B-2F09-7C98470BD62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44123C8-4D32-8D04-42EA-C18FF75AF81D}"/>
              </a:ext>
            </a:extLst>
          </p:cNvPr>
          <p:cNvSpPr>
            <a:spLocks noGrp="1"/>
          </p:cNvSpPr>
          <p:nvPr>
            <p:ph type="sldNum" sz="quarter" idx="12"/>
          </p:nvPr>
        </p:nvSpPr>
        <p:spPr/>
        <p:txBody>
          <a:bodyPr/>
          <a:lstStyle/>
          <a:p>
            <a:fld id="{B16765E7-EDC4-416E-8F1B-A01AE17B48C2}" type="slidenum">
              <a:rPr lang="da-DK" smtClean="0"/>
              <a:t>‹nr.›</a:t>
            </a:fld>
            <a:endParaRPr lang="da-DK"/>
          </a:p>
        </p:txBody>
      </p:sp>
    </p:spTree>
    <p:extLst>
      <p:ext uri="{BB962C8B-B14F-4D97-AF65-F5344CB8AC3E}">
        <p14:creationId xmlns:p14="http://schemas.microsoft.com/office/powerpoint/2010/main" val="246302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E683A-7F65-B0B3-BE5E-ED0B4F88F2C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4B4A649-D3AD-63CD-94A3-1B93024336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CDA4A30-7E19-01B3-F299-8725FD95928D}"/>
              </a:ext>
            </a:extLst>
          </p:cNvPr>
          <p:cNvSpPr>
            <a:spLocks noGrp="1"/>
          </p:cNvSpPr>
          <p:nvPr>
            <p:ph type="dt" sz="half" idx="10"/>
          </p:nvPr>
        </p:nvSpPr>
        <p:spPr/>
        <p:txBody>
          <a:bodyPr/>
          <a:lstStyle/>
          <a:p>
            <a:fld id="{6FDF9856-C662-4E69-8541-514F944060A4}" type="datetimeFigureOut">
              <a:rPr lang="da-DK" smtClean="0"/>
              <a:t>03-07-2023</a:t>
            </a:fld>
            <a:endParaRPr lang="da-DK"/>
          </a:p>
        </p:txBody>
      </p:sp>
      <p:sp>
        <p:nvSpPr>
          <p:cNvPr id="5" name="Pladsholder til sidefod 4">
            <a:extLst>
              <a:ext uri="{FF2B5EF4-FFF2-40B4-BE49-F238E27FC236}">
                <a16:creationId xmlns:a16="http://schemas.microsoft.com/office/drawing/2014/main" id="{5EC59C35-48B4-00C9-86D2-4C0C9B585C2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FCC31B1-0177-6B18-1372-15C467B7B8B0}"/>
              </a:ext>
            </a:extLst>
          </p:cNvPr>
          <p:cNvSpPr>
            <a:spLocks noGrp="1"/>
          </p:cNvSpPr>
          <p:nvPr>
            <p:ph type="sldNum" sz="quarter" idx="12"/>
          </p:nvPr>
        </p:nvSpPr>
        <p:spPr/>
        <p:txBody>
          <a:bodyPr/>
          <a:lstStyle/>
          <a:p>
            <a:fld id="{B16765E7-EDC4-416E-8F1B-A01AE17B48C2}" type="slidenum">
              <a:rPr lang="da-DK" smtClean="0"/>
              <a:t>‹nr.›</a:t>
            </a:fld>
            <a:endParaRPr lang="da-DK"/>
          </a:p>
        </p:txBody>
      </p:sp>
    </p:spTree>
    <p:extLst>
      <p:ext uri="{BB962C8B-B14F-4D97-AF65-F5344CB8AC3E}">
        <p14:creationId xmlns:p14="http://schemas.microsoft.com/office/powerpoint/2010/main" val="338421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7FD93-DD4D-9778-B912-2114C0B433B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F3D4E6A-3EE5-ED9C-4E09-758C1217DA82}"/>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81D54F7-8F36-E49D-D33E-84BEB5CF4BB5}"/>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35AEC0C-D186-36B4-7D39-D1D95EB158C4}"/>
              </a:ext>
            </a:extLst>
          </p:cNvPr>
          <p:cNvSpPr>
            <a:spLocks noGrp="1"/>
          </p:cNvSpPr>
          <p:nvPr>
            <p:ph type="dt" sz="half" idx="10"/>
          </p:nvPr>
        </p:nvSpPr>
        <p:spPr/>
        <p:txBody>
          <a:bodyPr/>
          <a:lstStyle/>
          <a:p>
            <a:fld id="{6FDF9856-C662-4E69-8541-514F944060A4}" type="datetimeFigureOut">
              <a:rPr lang="da-DK" smtClean="0"/>
              <a:t>03-07-2023</a:t>
            </a:fld>
            <a:endParaRPr lang="da-DK"/>
          </a:p>
        </p:txBody>
      </p:sp>
      <p:sp>
        <p:nvSpPr>
          <p:cNvPr id="6" name="Pladsholder til sidefod 5">
            <a:extLst>
              <a:ext uri="{FF2B5EF4-FFF2-40B4-BE49-F238E27FC236}">
                <a16:creationId xmlns:a16="http://schemas.microsoft.com/office/drawing/2014/main" id="{AD6488B0-47BE-63D7-6D2C-D788DEF4E3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A775DA8-C10B-504A-1B81-D08BEA31BB05}"/>
              </a:ext>
            </a:extLst>
          </p:cNvPr>
          <p:cNvSpPr>
            <a:spLocks noGrp="1"/>
          </p:cNvSpPr>
          <p:nvPr>
            <p:ph type="sldNum" sz="quarter" idx="12"/>
          </p:nvPr>
        </p:nvSpPr>
        <p:spPr/>
        <p:txBody>
          <a:bodyPr/>
          <a:lstStyle/>
          <a:p>
            <a:fld id="{B16765E7-EDC4-416E-8F1B-A01AE17B48C2}" type="slidenum">
              <a:rPr lang="da-DK" smtClean="0"/>
              <a:t>‹nr.›</a:t>
            </a:fld>
            <a:endParaRPr lang="da-DK"/>
          </a:p>
        </p:txBody>
      </p:sp>
    </p:spTree>
    <p:extLst>
      <p:ext uri="{BB962C8B-B14F-4D97-AF65-F5344CB8AC3E}">
        <p14:creationId xmlns:p14="http://schemas.microsoft.com/office/powerpoint/2010/main" val="221190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7BF83-0BD4-4BB2-7CFA-E2748D6774F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EF7BC25-229D-7377-ECE9-8854978EB1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1DEACB0-2573-41C0-0EF9-1C2848A4932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4AC856F-8C87-CBBE-CB6B-6F7EC81300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E1391CF-ABA2-A528-EC85-34D62963038F}"/>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4BFA46F5-A7F6-4AC1-E93E-3DD80711DB3F}"/>
              </a:ext>
            </a:extLst>
          </p:cNvPr>
          <p:cNvSpPr>
            <a:spLocks noGrp="1"/>
          </p:cNvSpPr>
          <p:nvPr>
            <p:ph type="dt" sz="half" idx="10"/>
          </p:nvPr>
        </p:nvSpPr>
        <p:spPr/>
        <p:txBody>
          <a:bodyPr/>
          <a:lstStyle/>
          <a:p>
            <a:fld id="{6FDF9856-C662-4E69-8541-514F944060A4}" type="datetimeFigureOut">
              <a:rPr lang="da-DK" smtClean="0"/>
              <a:t>03-07-2023</a:t>
            </a:fld>
            <a:endParaRPr lang="da-DK"/>
          </a:p>
        </p:txBody>
      </p:sp>
      <p:sp>
        <p:nvSpPr>
          <p:cNvPr id="8" name="Pladsholder til sidefod 7">
            <a:extLst>
              <a:ext uri="{FF2B5EF4-FFF2-40B4-BE49-F238E27FC236}">
                <a16:creationId xmlns:a16="http://schemas.microsoft.com/office/drawing/2014/main" id="{696D139F-4112-0E0D-E111-147C1E1A4FE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6C45D903-4E32-21C0-E5B9-31EB2F5EF088}"/>
              </a:ext>
            </a:extLst>
          </p:cNvPr>
          <p:cNvSpPr>
            <a:spLocks noGrp="1"/>
          </p:cNvSpPr>
          <p:nvPr>
            <p:ph type="sldNum" sz="quarter" idx="12"/>
          </p:nvPr>
        </p:nvSpPr>
        <p:spPr/>
        <p:txBody>
          <a:bodyPr/>
          <a:lstStyle/>
          <a:p>
            <a:fld id="{B16765E7-EDC4-416E-8F1B-A01AE17B48C2}" type="slidenum">
              <a:rPr lang="da-DK" smtClean="0"/>
              <a:t>‹nr.›</a:t>
            </a:fld>
            <a:endParaRPr lang="da-DK"/>
          </a:p>
        </p:txBody>
      </p:sp>
    </p:spTree>
    <p:extLst>
      <p:ext uri="{BB962C8B-B14F-4D97-AF65-F5344CB8AC3E}">
        <p14:creationId xmlns:p14="http://schemas.microsoft.com/office/powerpoint/2010/main" val="398114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4C2832-B20E-1218-6077-845A09FA2458}"/>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FAEB42E-9A08-1F67-6313-538A6C0BF764}"/>
              </a:ext>
            </a:extLst>
          </p:cNvPr>
          <p:cNvSpPr>
            <a:spLocks noGrp="1"/>
          </p:cNvSpPr>
          <p:nvPr>
            <p:ph type="dt" sz="half" idx="10"/>
          </p:nvPr>
        </p:nvSpPr>
        <p:spPr/>
        <p:txBody>
          <a:bodyPr/>
          <a:lstStyle/>
          <a:p>
            <a:fld id="{6FDF9856-C662-4E69-8541-514F944060A4}" type="datetimeFigureOut">
              <a:rPr lang="da-DK" smtClean="0"/>
              <a:t>03-07-2023</a:t>
            </a:fld>
            <a:endParaRPr lang="da-DK"/>
          </a:p>
        </p:txBody>
      </p:sp>
      <p:sp>
        <p:nvSpPr>
          <p:cNvPr id="4" name="Pladsholder til sidefod 3">
            <a:extLst>
              <a:ext uri="{FF2B5EF4-FFF2-40B4-BE49-F238E27FC236}">
                <a16:creationId xmlns:a16="http://schemas.microsoft.com/office/drawing/2014/main" id="{D7B55EEA-69E1-D0D0-9117-1312191656F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4334510-75ED-6D13-77B2-8D2F381E6759}"/>
              </a:ext>
            </a:extLst>
          </p:cNvPr>
          <p:cNvSpPr>
            <a:spLocks noGrp="1"/>
          </p:cNvSpPr>
          <p:nvPr>
            <p:ph type="sldNum" sz="quarter" idx="12"/>
          </p:nvPr>
        </p:nvSpPr>
        <p:spPr/>
        <p:txBody>
          <a:bodyPr/>
          <a:lstStyle/>
          <a:p>
            <a:fld id="{B16765E7-EDC4-416E-8F1B-A01AE17B48C2}" type="slidenum">
              <a:rPr lang="da-DK" smtClean="0"/>
              <a:t>‹nr.›</a:t>
            </a:fld>
            <a:endParaRPr lang="da-DK"/>
          </a:p>
        </p:txBody>
      </p:sp>
    </p:spTree>
    <p:extLst>
      <p:ext uri="{BB962C8B-B14F-4D97-AF65-F5344CB8AC3E}">
        <p14:creationId xmlns:p14="http://schemas.microsoft.com/office/powerpoint/2010/main" val="411634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C4A4E0A-93F1-E833-A53A-AF7A66A901FB}"/>
              </a:ext>
            </a:extLst>
          </p:cNvPr>
          <p:cNvSpPr>
            <a:spLocks noGrp="1"/>
          </p:cNvSpPr>
          <p:nvPr>
            <p:ph type="dt" sz="half" idx="10"/>
          </p:nvPr>
        </p:nvSpPr>
        <p:spPr/>
        <p:txBody>
          <a:bodyPr/>
          <a:lstStyle/>
          <a:p>
            <a:fld id="{6FDF9856-C662-4E69-8541-514F944060A4}" type="datetimeFigureOut">
              <a:rPr lang="da-DK" smtClean="0"/>
              <a:t>03-07-2023</a:t>
            </a:fld>
            <a:endParaRPr lang="da-DK"/>
          </a:p>
        </p:txBody>
      </p:sp>
      <p:sp>
        <p:nvSpPr>
          <p:cNvPr id="3" name="Pladsholder til sidefod 2">
            <a:extLst>
              <a:ext uri="{FF2B5EF4-FFF2-40B4-BE49-F238E27FC236}">
                <a16:creationId xmlns:a16="http://schemas.microsoft.com/office/drawing/2014/main" id="{D00FF131-BC71-D809-DA8C-63AC27A3C06B}"/>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CDFA809-839C-44CB-3B19-B94F34238CDE}"/>
              </a:ext>
            </a:extLst>
          </p:cNvPr>
          <p:cNvSpPr>
            <a:spLocks noGrp="1"/>
          </p:cNvSpPr>
          <p:nvPr>
            <p:ph type="sldNum" sz="quarter" idx="12"/>
          </p:nvPr>
        </p:nvSpPr>
        <p:spPr/>
        <p:txBody>
          <a:bodyPr/>
          <a:lstStyle/>
          <a:p>
            <a:fld id="{B16765E7-EDC4-416E-8F1B-A01AE17B48C2}" type="slidenum">
              <a:rPr lang="da-DK" smtClean="0"/>
              <a:t>‹nr.›</a:t>
            </a:fld>
            <a:endParaRPr lang="da-DK"/>
          </a:p>
        </p:txBody>
      </p:sp>
    </p:spTree>
    <p:extLst>
      <p:ext uri="{BB962C8B-B14F-4D97-AF65-F5344CB8AC3E}">
        <p14:creationId xmlns:p14="http://schemas.microsoft.com/office/powerpoint/2010/main" val="2198315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AF772-9249-6CE6-44F2-00BE131418F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851CBE3-586D-F6BD-3ED5-5CA212B7E3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1F49540-DEED-DA62-CC9F-C2D7E2995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E94C3C9-7CE4-970A-DABF-0A07884EB82A}"/>
              </a:ext>
            </a:extLst>
          </p:cNvPr>
          <p:cNvSpPr>
            <a:spLocks noGrp="1"/>
          </p:cNvSpPr>
          <p:nvPr>
            <p:ph type="dt" sz="half" idx="10"/>
          </p:nvPr>
        </p:nvSpPr>
        <p:spPr/>
        <p:txBody>
          <a:bodyPr/>
          <a:lstStyle/>
          <a:p>
            <a:fld id="{6FDF9856-C662-4E69-8541-514F944060A4}" type="datetimeFigureOut">
              <a:rPr lang="da-DK" smtClean="0"/>
              <a:t>03-07-2023</a:t>
            </a:fld>
            <a:endParaRPr lang="da-DK"/>
          </a:p>
        </p:txBody>
      </p:sp>
      <p:sp>
        <p:nvSpPr>
          <p:cNvPr id="6" name="Pladsholder til sidefod 5">
            <a:extLst>
              <a:ext uri="{FF2B5EF4-FFF2-40B4-BE49-F238E27FC236}">
                <a16:creationId xmlns:a16="http://schemas.microsoft.com/office/drawing/2014/main" id="{990FD29A-AC8A-446A-4EFB-0C0F901AF02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850738F-26C4-8452-2948-25DCE48A620F}"/>
              </a:ext>
            </a:extLst>
          </p:cNvPr>
          <p:cNvSpPr>
            <a:spLocks noGrp="1"/>
          </p:cNvSpPr>
          <p:nvPr>
            <p:ph type="sldNum" sz="quarter" idx="12"/>
          </p:nvPr>
        </p:nvSpPr>
        <p:spPr/>
        <p:txBody>
          <a:bodyPr/>
          <a:lstStyle/>
          <a:p>
            <a:fld id="{B16765E7-EDC4-416E-8F1B-A01AE17B48C2}" type="slidenum">
              <a:rPr lang="da-DK" smtClean="0"/>
              <a:t>‹nr.›</a:t>
            </a:fld>
            <a:endParaRPr lang="da-DK"/>
          </a:p>
        </p:txBody>
      </p:sp>
    </p:spTree>
    <p:extLst>
      <p:ext uri="{BB962C8B-B14F-4D97-AF65-F5344CB8AC3E}">
        <p14:creationId xmlns:p14="http://schemas.microsoft.com/office/powerpoint/2010/main" val="273337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5349E-2D12-89AE-4375-368AC4B3610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0C450DC-7EBF-8072-4007-2376D5793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72C0E7A-3905-0DD4-0BBE-5587FA9F2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70EE442-1590-F0E4-3A33-95A784DBAC78}"/>
              </a:ext>
            </a:extLst>
          </p:cNvPr>
          <p:cNvSpPr>
            <a:spLocks noGrp="1"/>
          </p:cNvSpPr>
          <p:nvPr>
            <p:ph type="dt" sz="half" idx="10"/>
          </p:nvPr>
        </p:nvSpPr>
        <p:spPr/>
        <p:txBody>
          <a:bodyPr/>
          <a:lstStyle/>
          <a:p>
            <a:fld id="{6FDF9856-C662-4E69-8541-514F944060A4}" type="datetimeFigureOut">
              <a:rPr lang="da-DK" smtClean="0"/>
              <a:t>03-07-2023</a:t>
            </a:fld>
            <a:endParaRPr lang="da-DK"/>
          </a:p>
        </p:txBody>
      </p:sp>
      <p:sp>
        <p:nvSpPr>
          <p:cNvPr id="6" name="Pladsholder til sidefod 5">
            <a:extLst>
              <a:ext uri="{FF2B5EF4-FFF2-40B4-BE49-F238E27FC236}">
                <a16:creationId xmlns:a16="http://schemas.microsoft.com/office/drawing/2014/main" id="{0CD6CAB3-7B35-1561-2313-70B84F41B01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4C553EB-E6A3-8879-127B-812D1F7129D9}"/>
              </a:ext>
            </a:extLst>
          </p:cNvPr>
          <p:cNvSpPr>
            <a:spLocks noGrp="1"/>
          </p:cNvSpPr>
          <p:nvPr>
            <p:ph type="sldNum" sz="quarter" idx="12"/>
          </p:nvPr>
        </p:nvSpPr>
        <p:spPr/>
        <p:txBody>
          <a:bodyPr/>
          <a:lstStyle/>
          <a:p>
            <a:fld id="{B16765E7-EDC4-416E-8F1B-A01AE17B48C2}" type="slidenum">
              <a:rPr lang="da-DK" smtClean="0"/>
              <a:t>‹nr.›</a:t>
            </a:fld>
            <a:endParaRPr lang="da-DK"/>
          </a:p>
        </p:txBody>
      </p:sp>
    </p:spTree>
    <p:extLst>
      <p:ext uri="{BB962C8B-B14F-4D97-AF65-F5344CB8AC3E}">
        <p14:creationId xmlns:p14="http://schemas.microsoft.com/office/powerpoint/2010/main" val="219866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76467418-29B1-FD4E-99B9-40EF3E3BC6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6313ECB-28C5-A96D-E8DE-F15EAA3C3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2C81DDB-C86B-A4A7-B5AB-7FD84235E8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F9856-C662-4E69-8541-514F944060A4}" type="datetimeFigureOut">
              <a:rPr lang="da-DK" smtClean="0"/>
              <a:t>03-07-2023</a:t>
            </a:fld>
            <a:endParaRPr lang="da-DK"/>
          </a:p>
        </p:txBody>
      </p:sp>
      <p:sp>
        <p:nvSpPr>
          <p:cNvPr id="5" name="Pladsholder til sidefod 4">
            <a:extLst>
              <a:ext uri="{FF2B5EF4-FFF2-40B4-BE49-F238E27FC236}">
                <a16:creationId xmlns:a16="http://schemas.microsoft.com/office/drawing/2014/main" id="{82C9B7A2-D8FE-EE72-BA57-B65139D39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5CD668F6-CE6E-59FD-7423-6A7960984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765E7-EDC4-416E-8F1B-A01AE17B48C2}" type="slidenum">
              <a:rPr lang="da-DK" smtClean="0"/>
              <a:t>‹nr.›</a:t>
            </a:fld>
            <a:endParaRPr lang="da-DK"/>
          </a:p>
        </p:txBody>
      </p:sp>
    </p:spTree>
    <p:extLst>
      <p:ext uri="{BB962C8B-B14F-4D97-AF65-F5344CB8AC3E}">
        <p14:creationId xmlns:p14="http://schemas.microsoft.com/office/powerpoint/2010/main" val="3695408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055130D-EF21-AE03-B16C-343A24E7157A}"/>
              </a:ext>
            </a:extLst>
          </p:cNvPr>
          <p:cNvSpPr>
            <a:spLocks noGrp="1"/>
          </p:cNvSpPr>
          <p:nvPr>
            <p:ph type="ctrTitle"/>
          </p:nvPr>
        </p:nvSpPr>
        <p:spPr>
          <a:xfrm>
            <a:off x="5354955" y="524750"/>
            <a:ext cx="5998840" cy="3343135"/>
          </a:xfrm>
          <a:noFill/>
        </p:spPr>
        <p:txBody>
          <a:bodyPr>
            <a:normAutofit/>
          </a:bodyPr>
          <a:lstStyle/>
          <a:p>
            <a:pPr algn="l"/>
            <a:r>
              <a:rPr lang="da-DK" sz="3200" b="1" dirty="0">
                <a:solidFill>
                  <a:schemeClr val="tx1"/>
                </a:solidFill>
                <a:latin typeface="Calibri" panose="020F0502020204030204" pitchFamily="34" charset="0"/>
                <a:cs typeface="Calibri" panose="020F0502020204030204" pitchFamily="34" charset="0"/>
              </a:rPr>
              <a:t>Afrapporteringsskema</a:t>
            </a:r>
            <a:endParaRPr lang="da-DK" sz="5200" b="1" dirty="0"/>
          </a:p>
        </p:txBody>
      </p:sp>
      <p:sp>
        <p:nvSpPr>
          <p:cNvPr id="3" name="Undertitel 2">
            <a:extLst>
              <a:ext uri="{FF2B5EF4-FFF2-40B4-BE49-F238E27FC236}">
                <a16:creationId xmlns:a16="http://schemas.microsoft.com/office/drawing/2014/main" id="{AF7135F8-97B0-CE9A-0C0E-0C9F42F94E99}"/>
              </a:ext>
            </a:extLst>
          </p:cNvPr>
          <p:cNvSpPr>
            <a:spLocks noGrp="1"/>
          </p:cNvSpPr>
          <p:nvPr>
            <p:ph type="subTitle" idx="1"/>
          </p:nvPr>
        </p:nvSpPr>
        <p:spPr>
          <a:xfrm>
            <a:off x="5354955" y="4067032"/>
            <a:ext cx="5998840" cy="2067068"/>
          </a:xfrm>
          <a:noFill/>
        </p:spPr>
        <p:txBody>
          <a:bodyPr>
            <a:normAutofit/>
          </a:bodyPr>
          <a:lstStyle/>
          <a:p>
            <a:pPr algn="l"/>
            <a:r>
              <a:rPr lang="da-DK" dirty="0">
                <a:latin typeface="Calibri" panose="020F0502020204030204" pitchFamily="34" charset="0"/>
                <a:cs typeface="Calibri" panose="020F0502020204030204" pitchFamily="34" charset="0"/>
              </a:rPr>
              <a:t>Anbefalinger for god selskabsledelse i forbrugerejede forsyningsselskaber</a:t>
            </a:r>
          </a:p>
          <a:p>
            <a:pPr algn="l"/>
            <a:r>
              <a:rPr lang="da-DK" sz="1800" dirty="0"/>
              <a:t>(opdateret juni 2023)</a:t>
            </a:r>
          </a:p>
        </p:txBody>
      </p:sp>
      <p:pic>
        <p:nvPicPr>
          <p:cNvPr id="4" name="Billede 3" descr="Et billede, der indeholder sky, udendørs, sø, mørke&#10;&#10;Automatisk genereret beskrivelse">
            <a:extLst>
              <a:ext uri="{FF2B5EF4-FFF2-40B4-BE49-F238E27FC236}">
                <a16:creationId xmlns:a16="http://schemas.microsoft.com/office/drawing/2014/main" id="{6EF1CAFC-C8A9-45B9-6204-FFBE7FF9D33B}"/>
              </a:ext>
            </a:extLst>
          </p:cNvPr>
          <p:cNvPicPr>
            <a:picLocks noChangeAspect="1"/>
          </p:cNvPicPr>
          <p:nvPr/>
        </p:nvPicPr>
        <p:blipFill rotWithShape="1">
          <a:blip r:embed="rId2"/>
          <a:srcRect r="2926"/>
          <a:stretch/>
        </p:blipFill>
        <p:spPr>
          <a:xfrm>
            <a:off x="20" y="10"/>
            <a:ext cx="4992985" cy="6857990"/>
          </a:xfrm>
          <a:prstGeom prst="rect">
            <a:avLst/>
          </a:prstGeom>
        </p:spPr>
      </p:pic>
      <p:pic>
        <p:nvPicPr>
          <p:cNvPr id="5" name="Billede 4" descr="Et billede, der indeholder tekst, skilt&#10;&#10;Automatisk genereret beskrivelse">
            <a:extLst>
              <a:ext uri="{FF2B5EF4-FFF2-40B4-BE49-F238E27FC236}">
                <a16:creationId xmlns:a16="http://schemas.microsoft.com/office/drawing/2014/main" id="{EEA0B74B-667F-8C1B-DD08-DDA81B169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75" y="5879591"/>
            <a:ext cx="1273305" cy="551903"/>
          </a:xfrm>
          <a:prstGeom prst="rect">
            <a:avLst/>
          </a:prstGeom>
        </p:spPr>
      </p:pic>
    </p:spTree>
    <p:extLst>
      <p:ext uri="{BB962C8B-B14F-4D97-AF65-F5344CB8AC3E}">
        <p14:creationId xmlns:p14="http://schemas.microsoft.com/office/powerpoint/2010/main" val="413220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9F5E96A0-2C40-4CD7-B80F-0EBC0B1C92EA}"/>
              </a:ext>
            </a:extLst>
          </p:cNvPr>
          <p:cNvSpPr txBox="1"/>
          <p:nvPr/>
        </p:nvSpPr>
        <p:spPr>
          <a:xfrm>
            <a:off x="539749" y="623816"/>
            <a:ext cx="5347867" cy="4548938"/>
          </a:xfrm>
          <a:prstGeom prst="rect">
            <a:avLst/>
          </a:prstGeom>
          <a:noFill/>
        </p:spPr>
        <p:txBody>
          <a:bodyPr wrap="square">
            <a:spAutoFit/>
          </a:bodyPr>
          <a:lstStyle/>
          <a:p>
            <a:pPr>
              <a:lnSpc>
                <a:spcPct val="107000"/>
              </a:lnSpc>
              <a:spcAft>
                <a:spcPts val="800"/>
              </a:spcAft>
            </a:pPr>
            <a:r>
              <a:rPr lang="da-DK" sz="1200" b="1" dirty="0">
                <a:effectLst/>
                <a:latin typeface="Calibri" panose="020F0502020204030204" pitchFamily="34" charset="0"/>
                <a:ea typeface="Calibri" panose="020F0502020204030204" pitchFamily="34" charset="0"/>
                <a:cs typeface="Calibri" panose="020F0502020204030204" pitchFamily="34" charset="0"/>
              </a:rPr>
              <a:t>Sådan arbejder man bedst med anbefalingerne </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da-DK" sz="1200" dirty="0">
                <a:effectLst/>
                <a:latin typeface="Calibri" panose="020F0502020204030204" pitchFamily="34" charset="0"/>
                <a:ea typeface="Calibri" panose="020F0502020204030204" pitchFamily="34" charset="0"/>
                <a:cs typeface="Calibri" panose="020F0502020204030204" pitchFamily="34" charset="0"/>
              </a:rPr>
              <a:t>Anbefalingerne for god selskabsledelse i forbrugerejede forsyningsselskaber er målrettet bestyrelserne. Det er bestyrelsens opgaver, ansvar, overvejelser og beslutninger – kort sagt bestyrelsens ledelsespraksis, som anbefalingerne sætter i fokus. </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Calibri" panose="020F0502020204030204" pitchFamily="34" charset="0"/>
              </a:rPr>
              <a:t>Konkret bør arbejdet med god selskabsledelse ledes af </a:t>
            </a:r>
            <a:r>
              <a:rPr lang="da-DK" sz="1200" dirty="0">
                <a:latin typeface="Calibri" panose="020F0502020204030204" pitchFamily="34" charset="0"/>
                <a:ea typeface="Calibri" panose="020F0502020204030204" pitchFamily="34" charset="0"/>
                <a:cs typeface="Calibri" panose="020F0502020204030204" pitchFamily="34" charset="0"/>
              </a:rPr>
              <a:t>formanden</a:t>
            </a:r>
            <a:r>
              <a:rPr lang="da-DK" sz="1200" dirty="0">
                <a:effectLst/>
                <a:latin typeface="Calibri" panose="020F0502020204030204" pitchFamily="34" charset="0"/>
                <a:ea typeface="Calibri" panose="020F0502020204030204" pitchFamily="34" charset="0"/>
                <a:cs typeface="Calibri" panose="020F0502020204030204" pitchFamily="34" charset="0"/>
              </a:rPr>
              <a:t>, men formanden kan også vælge at uddelegere ansvaret for processen. F.eks. nedsætter nogle bestyrelser et udvalg, der varetager </a:t>
            </a:r>
            <a:r>
              <a:rPr lang="da-DK" sz="1200" dirty="0" err="1">
                <a:effectLst/>
                <a:latin typeface="Calibri" panose="020F0502020204030204" pitchFamily="34" charset="0"/>
                <a:ea typeface="Calibri" panose="020F0502020204030204" pitchFamily="34" charset="0"/>
                <a:cs typeface="Calibri" panose="020F0502020204030204" pitchFamily="34" charset="0"/>
              </a:rPr>
              <a:t>governance</a:t>
            </a:r>
            <a:r>
              <a:rPr lang="da-DK" sz="1200" dirty="0">
                <a:effectLst/>
                <a:latin typeface="Calibri" panose="020F0502020204030204" pitchFamily="34" charset="0"/>
                <a:ea typeface="Calibri" panose="020F0502020204030204" pitchFamily="34" charset="0"/>
                <a:cs typeface="Calibri" panose="020F0502020204030204" pitchFamily="34" charset="0"/>
              </a:rPr>
              <a:t>-opgaver, herunder også afrapportering på god selskabsledelse. </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Calibri" panose="020F0502020204030204" pitchFamily="34" charset="0"/>
              </a:rPr>
              <a:t>Bestyrelsen skal årligt aktivt forholde sig til alle anbefalingerne, men det er hensigtsmæssigt løbende at udvælge et eller flere indsatsområder, som man udvikler på og så lægge processerne ind i bestyrelsens årshjul. Bag én anbefaling kan der gemme sig mange drøftelser, beslutninger og processer. </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Calibri" panose="020F0502020204030204" pitchFamily="34" charset="0"/>
              </a:rPr>
              <a:t>Har et selskab gentagne gange afrapporteret på anbefalingerne, er det vigtigt, at bestyrelsen forsøger at gå til opgaven med friske øjne, hvilket kræver disciplin og en lyst til at stræbe højere. Noget andet er, at forhold som strategi, markedet, bestyrelsens sammensætning, interessenternes position, reguleringen osv. løbende ændrer sig, og derfor kræver nye overvejelser.</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Calibri" panose="020F0502020204030204" pitchFamily="34" charset="0"/>
              </a:rPr>
              <a:t>Det er derfor vigtigt, at man systematisk evaluerer og i en iterativ proces ser på, hvor man måske kan gøre det endnu bedre.</a:t>
            </a:r>
          </a:p>
        </p:txBody>
      </p:sp>
      <p:sp>
        <p:nvSpPr>
          <p:cNvPr id="10" name="Tekstfelt 9">
            <a:extLst>
              <a:ext uri="{FF2B5EF4-FFF2-40B4-BE49-F238E27FC236}">
                <a16:creationId xmlns:a16="http://schemas.microsoft.com/office/drawing/2014/main" id="{15423858-F16A-420B-9C1A-DA959C56BD45}"/>
              </a:ext>
            </a:extLst>
          </p:cNvPr>
          <p:cNvSpPr txBox="1"/>
          <p:nvPr/>
        </p:nvSpPr>
        <p:spPr>
          <a:xfrm>
            <a:off x="6304386" y="623816"/>
            <a:ext cx="5135853" cy="2367571"/>
          </a:xfrm>
          <a:prstGeom prst="rect">
            <a:avLst/>
          </a:prstGeom>
          <a:noFill/>
        </p:spPr>
        <p:txBody>
          <a:bodyPr wrap="square">
            <a:spAutoFit/>
          </a:bodyPr>
          <a:lstStyle/>
          <a:p>
            <a:pPr>
              <a:lnSpc>
                <a:spcPct val="107000"/>
              </a:lnSpc>
              <a:spcAft>
                <a:spcPts val="800"/>
              </a:spcAft>
            </a:pPr>
            <a:r>
              <a:rPr lang="da-DK" sz="1200" b="1" dirty="0">
                <a:effectLst/>
                <a:latin typeface="Calibri" panose="020F0502020204030204" pitchFamily="34" charset="0"/>
                <a:ea typeface="Calibri" panose="020F0502020204030204" pitchFamily="34" charset="0"/>
                <a:cs typeface="Calibri" panose="020F0502020204030204" pitchFamily="34" charset="0"/>
              </a:rPr>
              <a:t>Kommunikation og åbenhed </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Calibri" panose="020F0502020204030204" pitchFamily="34" charset="0"/>
              </a:rPr>
              <a:t>Når årsrapporten præsenteres for repræsentantskabet/ generalforsamlingen, bør bestyrelsen også redegøre for, hvordan der konkret er blevet arbejdet med god selskabsledelse i det forgangne år. </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Calibri" panose="020F0502020204030204" pitchFamily="34" charset="0"/>
              </a:rPr>
              <a:t>Og når afrapporteringen er godkendt i bestyrelsen (og/eller af repræsentantskabet/generalforsamlingen), bør redegørelsen fremgå af selskabets hjemmeside, så den er offentligt tilgængelig for alle selskabets interessenter. </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Calibri" panose="020F0502020204030204" pitchFamily="34" charset="0"/>
              </a:rPr>
              <a:t>Green Power Denmark udarbejder på baggrund af afrapporteringerne fra de enkelte medlemsselskaber et samlet, årligt overblik over sektorens compliance. </a:t>
            </a:r>
          </a:p>
        </p:txBody>
      </p:sp>
      <p:pic>
        <p:nvPicPr>
          <p:cNvPr id="2" name="Billede 1" descr="Et billede, der indeholder tekst, skilt&#10;&#10;Automatisk genereret beskrivelse">
            <a:extLst>
              <a:ext uri="{FF2B5EF4-FFF2-40B4-BE49-F238E27FC236}">
                <a16:creationId xmlns:a16="http://schemas.microsoft.com/office/drawing/2014/main" id="{1CA7D7C0-81BA-8A3B-B4BA-59354D018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775" y="5879591"/>
            <a:ext cx="1273305" cy="551903"/>
          </a:xfrm>
          <a:prstGeom prst="rect">
            <a:avLst/>
          </a:prstGeom>
        </p:spPr>
      </p:pic>
    </p:spTree>
    <p:extLst>
      <p:ext uri="{BB962C8B-B14F-4D97-AF65-F5344CB8AC3E}">
        <p14:creationId xmlns:p14="http://schemas.microsoft.com/office/powerpoint/2010/main" val="231845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 7">
            <a:extLst>
              <a:ext uri="{FF2B5EF4-FFF2-40B4-BE49-F238E27FC236}">
                <a16:creationId xmlns:a16="http://schemas.microsoft.com/office/drawing/2014/main" id="{7C3B6FA9-312B-4F05-B5C6-0DA6767BECB1}"/>
              </a:ext>
            </a:extLst>
          </p:cNvPr>
          <p:cNvGraphicFramePr>
            <a:graphicFrameLocks noGrp="1"/>
          </p:cNvGraphicFramePr>
          <p:nvPr/>
        </p:nvGraphicFramePr>
        <p:xfrm>
          <a:off x="618309" y="506121"/>
          <a:ext cx="10942319" cy="660146"/>
        </p:xfrm>
        <a:graphic>
          <a:graphicData uri="http://schemas.openxmlformats.org/drawingml/2006/table">
            <a:tbl>
              <a:tblPr firstRow="1" firstCol="1" bandRow="1"/>
              <a:tblGrid>
                <a:gridCol w="3366359">
                  <a:extLst>
                    <a:ext uri="{9D8B030D-6E8A-4147-A177-3AD203B41FA5}">
                      <a16:colId xmlns:a16="http://schemas.microsoft.com/office/drawing/2014/main" val="1122346314"/>
                    </a:ext>
                  </a:extLst>
                </a:gridCol>
                <a:gridCol w="2525320">
                  <a:extLst>
                    <a:ext uri="{9D8B030D-6E8A-4147-A177-3AD203B41FA5}">
                      <a16:colId xmlns:a16="http://schemas.microsoft.com/office/drawing/2014/main" val="914117528"/>
                    </a:ext>
                  </a:extLst>
                </a:gridCol>
                <a:gridCol w="2525320">
                  <a:extLst>
                    <a:ext uri="{9D8B030D-6E8A-4147-A177-3AD203B41FA5}">
                      <a16:colId xmlns:a16="http://schemas.microsoft.com/office/drawing/2014/main" val="258731184"/>
                    </a:ext>
                  </a:extLst>
                </a:gridCol>
                <a:gridCol w="2525320">
                  <a:extLst>
                    <a:ext uri="{9D8B030D-6E8A-4147-A177-3AD203B41FA5}">
                      <a16:colId xmlns:a16="http://schemas.microsoft.com/office/drawing/2014/main" val="3829015326"/>
                    </a:ext>
                  </a:extLst>
                </a:gridCol>
              </a:tblGrid>
              <a:tr h="248920">
                <a:tc>
                  <a:txBody>
                    <a:bodyPr/>
                    <a:lstStyle/>
                    <a:p>
                      <a:pPr>
                        <a:lnSpc>
                          <a:spcPct val="107000"/>
                        </a:lnSpc>
                        <a:spcAft>
                          <a:spcPts val="800"/>
                        </a:spcAft>
                      </a:pPr>
                      <a:r>
                        <a:rPr lang="da-DK" sz="18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Anbefaling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a:txBody>
                    <a:bodyPr/>
                    <a:lstStyle/>
                    <a:p>
                      <a:pPr algn="ctr">
                        <a:lnSpc>
                          <a:spcPct val="107000"/>
                        </a:lnSpc>
                        <a:spcAft>
                          <a:spcPts val="800"/>
                        </a:spcAft>
                      </a:pPr>
                      <a:r>
                        <a:rPr lang="da-DK" sz="1400" b="1">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Selskabet følger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gridSpan="2">
                  <a:txBody>
                    <a:bodyPr/>
                    <a:lstStyle/>
                    <a:p>
                      <a:pPr algn="ctr">
                        <a:lnSpc>
                          <a:spcPct val="107000"/>
                        </a:lnSpc>
                        <a:spcAft>
                          <a:spcPts val="800"/>
                        </a:spcAft>
                      </a:pPr>
                      <a:r>
                        <a:rPr lang="da-DK" sz="14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Selskabet følger ikke, men forklarer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hMerge="1">
                  <a:txBody>
                    <a:bodyPr/>
                    <a:lstStyle/>
                    <a:p>
                      <a:endParaRPr lang="da-DK"/>
                    </a:p>
                  </a:txBody>
                  <a:tcPr/>
                </a:tc>
                <a:extLst>
                  <a:ext uri="{0D108BD9-81ED-4DB2-BD59-A6C34878D82A}">
                    <a16:rowId xmlns:a16="http://schemas.microsoft.com/office/drawing/2014/main" val="1253170330"/>
                  </a:ext>
                </a:extLst>
              </a:tr>
              <a:tr h="234950">
                <a:tc>
                  <a:txBody>
                    <a:bodyPr/>
                    <a:lstStyle/>
                    <a:p>
                      <a:pPr>
                        <a:lnSpc>
                          <a:spcPct val="107000"/>
                        </a:lnSpc>
                        <a:spcAft>
                          <a:spcPts val="800"/>
                        </a:spcAft>
                      </a:pPr>
                      <a:r>
                        <a:rPr lang="da-DK" sz="10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Kryds (+ evt. beskrivelse af hvordan)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Hvorfor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Hvordan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extLst>
                  <a:ext uri="{0D108BD9-81ED-4DB2-BD59-A6C34878D82A}">
                    <a16:rowId xmlns:a16="http://schemas.microsoft.com/office/drawing/2014/main" val="1395909275"/>
                  </a:ext>
                </a:extLst>
              </a:tr>
            </a:tbl>
          </a:graphicData>
        </a:graphic>
      </p:graphicFrame>
      <p:graphicFrame>
        <p:nvGraphicFramePr>
          <p:cNvPr id="10" name="Tabel 9">
            <a:extLst>
              <a:ext uri="{FF2B5EF4-FFF2-40B4-BE49-F238E27FC236}">
                <a16:creationId xmlns:a16="http://schemas.microsoft.com/office/drawing/2014/main" id="{59F3A368-55D9-4D64-9BE5-341DBC1004BE}"/>
              </a:ext>
            </a:extLst>
          </p:cNvPr>
          <p:cNvGraphicFramePr>
            <a:graphicFrameLocks noGrp="1"/>
          </p:cNvGraphicFramePr>
          <p:nvPr/>
        </p:nvGraphicFramePr>
        <p:xfrm>
          <a:off x="618308" y="1166267"/>
          <a:ext cx="10942319" cy="2020380"/>
        </p:xfrm>
        <a:graphic>
          <a:graphicData uri="http://schemas.openxmlformats.org/drawingml/2006/table">
            <a:tbl>
              <a:tblPr firstRow="1" firstCol="1" bandRow="1"/>
              <a:tblGrid>
                <a:gridCol w="3366359">
                  <a:extLst>
                    <a:ext uri="{9D8B030D-6E8A-4147-A177-3AD203B41FA5}">
                      <a16:colId xmlns:a16="http://schemas.microsoft.com/office/drawing/2014/main" val="4163558489"/>
                    </a:ext>
                  </a:extLst>
                </a:gridCol>
                <a:gridCol w="2525320">
                  <a:extLst>
                    <a:ext uri="{9D8B030D-6E8A-4147-A177-3AD203B41FA5}">
                      <a16:colId xmlns:a16="http://schemas.microsoft.com/office/drawing/2014/main" val="2272896826"/>
                    </a:ext>
                  </a:extLst>
                </a:gridCol>
                <a:gridCol w="2525320">
                  <a:extLst>
                    <a:ext uri="{9D8B030D-6E8A-4147-A177-3AD203B41FA5}">
                      <a16:colId xmlns:a16="http://schemas.microsoft.com/office/drawing/2014/main" val="4158489185"/>
                    </a:ext>
                  </a:extLst>
                </a:gridCol>
                <a:gridCol w="2525320">
                  <a:extLst>
                    <a:ext uri="{9D8B030D-6E8A-4147-A177-3AD203B41FA5}">
                      <a16:colId xmlns:a16="http://schemas.microsoft.com/office/drawing/2014/main" val="3476711052"/>
                    </a:ext>
                  </a:extLst>
                </a:gridCol>
              </a:tblGrid>
              <a:tr h="290907">
                <a:tc>
                  <a:txBody>
                    <a:bodyPr/>
                    <a:lstStyle/>
                    <a:p>
                      <a:pPr>
                        <a:lnSpc>
                          <a:spcPct val="107000"/>
                        </a:lnSpc>
                        <a:spcAft>
                          <a:spcPts val="800"/>
                        </a:spcAft>
                      </a:pPr>
                      <a:r>
                        <a:rPr lang="da-DK" sz="1100" b="1" dirty="0">
                          <a:effectLst/>
                          <a:latin typeface="Arial Nova" panose="020B0504020202020204" pitchFamily="34" charset="0"/>
                          <a:ea typeface="Calibri" panose="020F0502020204030204" pitchFamily="34" charset="0"/>
                          <a:cs typeface="Times New Roman" panose="02020603050405020304" pitchFamily="18" charset="0"/>
                        </a:rPr>
                        <a:t>A</a:t>
                      </a:r>
                      <a:r>
                        <a:rPr lang="da-DK" sz="1100" b="1"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ktivt ejerskab</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b="1"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31063"/>
                  </a:ext>
                </a:extLst>
              </a:tr>
              <a:tr h="269906">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1: Opstil mål for det aktive ejerskab</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732811"/>
                  </a:ext>
                </a:extLst>
              </a:tr>
              <a:tr h="479752">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2: Gør det så nemt som muligt at udøve aktivt ejerskab og kontrol med bestyrelsen</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199901"/>
                  </a:ext>
                </a:extLst>
              </a:tr>
              <a:tr h="479752">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3: Styrk repræsentantskabets og den bredere ejerkreds’ involvering i selskabet</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669168"/>
                  </a:ext>
                </a:extLst>
              </a:tr>
            </a:tbl>
          </a:graphicData>
        </a:graphic>
      </p:graphicFrame>
      <p:pic>
        <p:nvPicPr>
          <p:cNvPr id="2" name="Billede 1" descr="Et billede, der indeholder tekst, skilt&#10;&#10;Automatisk genereret beskrivelse">
            <a:extLst>
              <a:ext uri="{FF2B5EF4-FFF2-40B4-BE49-F238E27FC236}">
                <a16:creationId xmlns:a16="http://schemas.microsoft.com/office/drawing/2014/main" id="{40F7DFA5-0012-D3B1-50C1-CB93AFE8E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775" y="5879591"/>
            <a:ext cx="1273305" cy="551903"/>
          </a:xfrm>
          <a:prstGeom prst="rect">
            <a:avLst/>
          </a:prstGeom>
        </p:spPr>
      </p:pic>
    </p:spTree>
    <p:extLst>
      <p:ext uri="{BB962C8B-B14F-4D97-AF65-F5344CB8AC3E}">
        <p14:creationId xmlns:p14="http://schemas.microsoft.com/office/powerpoint/2010/main" val="335727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E9A70B4D-4542-4C4C-AE3C-8AE898C04851}"/>
              </a:ext>
            </a:extLst>
          </p:cNvPr>
          <p:cNvGraphicFramePr>
            <a:graphicFrameLocks noGrp="1"/>
          </p:cNvGraphicFramePr>
          <p:nvPr/>
        </p:nvGraphicFramePr>
        <p:xfrm>
          <a:off x="614394" y="1175592"/>
          <a:ext cx="10942319" cy="1049338"/>
        </p:xfrm>
        <a:graphic>
          <a:graphicData uri="http://schemas.openxmlformats.org/drawingml/2006/table">
            <a:tbl>
              <a:tblPr firstRow="1" firstCol="1" bandRow="1"/>
              <a:tblGrid>
                <a:gridCol w="3366359">
                  <a:extLst>
                    <a:ext uri="{9D8B030D-6E8A-4147-A177-3AD203B41FA5}">
                      <a16:colId xmlns:a16="http://schemas.microsoft.com/office/drawing/2014/main" val="2032658028"/>
                    </a:ext>
                  </a:extLst>
                </a:gridCol>
                <a:gridCol w="2525320">
                  <a:extLst>
                    <a:ext uri="{9D8B030D-6E8A-4147-A177-3AD203B41FA5}">
                      <a16:colId xmlns:a16="http://schemas.microsoft.com/office/drawing/2014/main" val="3564799558"/>
                    </a:ext>
                  </a:extLst>
                </a:gridCol>
                <a:gridCol w="2525320">
                  <a:extLst>
                    <a:ext uri="{9D8B030D-6E8A-4147-A177-3AD203B41FA5}">
                      <a16:colId xmlns:a16="http://schemas.microsoft.com/office/drawing/2014/main" val="2328168336"/>
                    </a:ext>
                  </a:extLst>
                </a:gridCol>
                <a:gridCol w="2525320">
                  <a:extLst>
                    <a:ext uri="{9D8B030D-6E8A-4147-A177-3AD203B41FA5}">
                      <a16:colId xmlns:a16="http://schemas.microsoft.com/office/drawing/2014/main" val="3782387697"/>
                    </a:ext>
                  </a:extLst>
                </a:gridCol>
              </a:tblGrid>
              <a:tr h="456668">
                <a:tc>
                  <a:txBody>
                    <a:bodyPr/>
                    <a:lstStyle/>
                    <a:p>
                      <a:pPr>
                        <a:lnSpc>
                          <a:spcPct val="107000"/>
                        </a:lnSpc>
                        <a:spcAft>
                          <a:spcPts val="800"/>
                        </a:spcAft>
                      </a:pPr>
                      <a:r>
                        <a:rPr lang="da-DK" sz="1100" b="1"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Kommunikation med interessenter</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b="1"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081965"/>
                  </a:ext>
                </a:extLst>
              </a:tr>
              <a:tr h="374829">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4: Oprethold en åben og løbende dialog med interessenter</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257194"/>
                  </a:ext>
                </a:extLst>
              </a:tr>
            </a:tbl>
          </a:graphicData>
        </a:graphic>
      </p:graphicFrame>
      <p:graphicFrame>
        <p:nvGraphicFramePr>
          <p:cNvPr id="8" name="Tabel 7">
            <a:extLst>
              <a:ext uri="{FF2B5EF4-FFF2-40B4-BE49-F238E27FC236}">
                <a16:creationId xmlns:a16="http://schemas.microsoft.com/office/drawing/2014/main" id="{3CA19169-8BD1-4C7D-92E6-C0D495878399}"/>
              </a:ext>
            </a:extLst>
          </p:cNvPr>
          <p:cNvGraphicFramePr>
            <a:graphicFrameLocks noGrp="1"/>
          </p:cNvGraphicFramePr>
          <p:nvPr/>
        </p:nvGraphicFramePr>
        <p:xfrm>
          <a:off x="614395" y="515446"/>
          <a:ext cx="10942319" cy="660146"/>
        </p:xfrm>
        <a:graphic>
          <a:graphicData uri="http://schemas.openxmlformats.org/drawingml/2006/table">
            <a:tbl>
              <a:tblPr firstRow="1" firstCol="1" bandRow="1"/>
              <a:tblGrid>
                <a:gridCol w="3366359">
                  <a:extLst>
                    <a:ext uri="{9D8B030D-6E8A-4147-A177-3AD203B41FA5}">
                      <a16:colId xmlns:a16="http://schemas.microsoft.com/office/drawing/2014/main" val="1122346314"/>
                    </a:ext>
                  </a:extLst>
                </a:gridCol>
                <a:gridCol w="2525320">
                  <a:extLst>
                    <a:ext uri="{9D8B030D-6E8A-4147-A177-3AD203B41FA5}">
                      <a16:colId xmlns:a16="http://schemas.microsoft.com/office/drawing/2014/main" val="914117528"/>
                    </a:ext>
                  </a:extLst>
                </a:gridCol>
                <a:gridCol w="2525320">
                  <a:extLst>
                    <a:ext uri="{9D8B030D-6E8A-4147-A177-3AD203B41FA5}">
                      <a16:colId xmlns:a16="http://schemas.microsoft.com/office/drawing/2014/main" val="258731184"/>
                    </a:ext>
                  </a:extLst>
                </a:gridCol>
                <a:gridCol w="2525320">
                  <a:extLst>
                    <a:ext uri="{9D8B030D-6E8A-4147-A177-3AD203B41FA5}">
                      <a16:colId xmlns:a16="http://schemas.microsoft.com/office/drawing/2014/main" val="3829015326"/>
                    </a:ext>
                  </a:extLst>
                </a:gridCol>
              </a:tblGrid>
              <a:tr h="248920">
                <a:tc>
                  <a:txBody>
                    <a:bodyPr/>
                    <a:lstStyle/>
                    <a:p>
                      <a:pPr>
                        <a:lnSpc>
                          <a:spcPct val="107000"/>
                        </a:lnSpc>
                        <a:spcAft>
                          <a:spcPts val="800"/>
                        </a:spcAft>
                      </a:pPr>
                      <a:r>
                        <a:rPr lang="da-DK" sz="18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Anbefaling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a:txBody>
                    <a:bodyPr/>
                    <a:lstStyle/>
                    <a:p>
                      <a:pPr algn="ctr">
                        <a:lnSpc>
                          <a:spcPct val="107000"/>
                        </a:lnSpc>
                        <a:spcAft>
                          <a:spcPts val="800"/>
                        </a:spcAft>
                      </a:pPr>
                      <a:r>
                        <a:rPr lang="da-DK" sz="1400" b="1">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Selskabet følger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gridSpan="2">
                  <a:txBody>
                    <a:bodyPr/>
                    <a:lstStyle/>
                    <a:p>
                      <a:pPr algn="ctr">
                        <a:lnSpc>
                          <a:spcPct val="107000"/>
                        </a:lnSpc>
                        <a:spcAft>
                          <a:spcPts val="800"/>
                        </a:spcAft>
                      </a:pPr>
                      <a:r>
                        <a:rPr lang="da-DK" sz="14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Selskabet følger ikke, men forklarer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hMerge="1">
                  <a:txBody>
                    <a:bodyPr/>
                    <a:lstStyle/>
                    <a:p>
                      <a:endParaRPr lang="da-DK"/>
                    </a:p>
                  </a:txBody>
                  <a:tcPr/>
                </a:tc>
                <a:extLst>
                  <a:ext uri="{0D108BD9-81ED-4DB2-BD59-A6C34878D82A}">
                    <a16:rowId xmlns:a16="http://schemas.microsoft.com/office/drawing/2014/main" val="1253170330"/>
                  </a:ext>
                </a:extLst>
              </a:tr>
              <a:tr h="234950">
                <a:tc>
                  <a:txBody>
                    <a:bodyPr/>
                    <a:lstStyle/>
                    <a:p>
                      <a:pPr>
                        <a:lnSpc>
                          <a:spcPct val="107000"/>
                        </a:lnSpc>
                        <a:spcAft>
                          <a:spcPts val="800"/>
                        </a:spcAft>
                      </a:pPr>
                      <a:r>
                        <a:rPr lang="da-DK" sz="10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Kryds (+ evt. beskrivelse af hvordan)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Hvorfor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Hvordan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extLst>
                  <a:ext uri="{0D108BD9-81ED-4DB2-BD59-A6C34878D82A}">
                    <a16:rowId xmlns:a16="http://schemas.microsoft.com/office/drawing/2014/main" val="1395909275"/>
                  </a:ext>
                </a:extLst>
              </a:tr>
            </a:tbl>
          </a:graphicData>
        </a:graphic>
      </p:graphicFrame>
      <p:pic>
        <p:nvPicPr>
          <p:cNvPr id="2" name="Billede 1" descr="Et billede, der indeholder tekst, skilt&#10;&#10;Automatisk genereret beskrivelse">
            <a:extLst>
              <a:ext uri="{FF2B5EF4-FFF2-40B4-BE49-F238E27FC236}">
                <a16:creationId xmlns:a16="http://schemas.microsoft.com/office/drawing/2014/main" id="{AB224BF1-6699-C852-4687-F6874A877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775" y="5879591"/>
            <a:ext cx="1273305" cy="551903"/>
          </a:xfrm>
          <a:prstGeom prst="rect">
            <a:avLst/>
          </a:prstGeom>
        </p:spPr>
      </p:pic>
    </p:spTree>
    <p:extLst>
      <p:ext uri="{BB962C8B-B14F-4D97-AF65-F5344CB8AC3E}">
        <p14:creationId xmlns:p14="http://schemas.microsoft.com/office/powerpoint/2010/main" val="3127761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8F66245F-36AD-40EA-B2A8-62FDD6DE93EF}"/>
              </a:ext>
            </a:extLst>
          </p:cNvPr>
          <p:cNvGraphicFramePr>
            <a:graphicFrameLocks noGrp="1"/>
          </p:cNvGraphicFramePr>
          <p:nvPr/>
        </p:nvGraphicFramePr>
        <p:xfrm>
          <a:off x="578500" y="1168533"/>
          <a:ext cx="10950222" cy="3148159"/>
        </p:xfrm>
        <a:graphic>
          <a:graphicData uri="http://schemas.openxmlformats.org/drawingml/2006/table">
            <a:tbl>
              <a:tblPr firstRow="1" firstCol="1" bandRow="1"/>
              <a:tblGrid>
                <a:gridCol w="3374262">
                  <a:extLst>
                    <a:ext uri="{9D8B030D-6E8A-4147-A177-3AD203B41FA5}">
                      <a16:colId xmlns:a16="http://schemas.microsoft.com/office/drawing/2014/main" val="4151320126"/>
                    </a:ext>
                  </a:extLst>
                </a:gridCol>
                <a:gridCol w="2525320">
                  <a:extLst>
                    <a:ext uri="{9D8B030D-6E8A-4147-A177-3AD203B41FA5}">
                      <a16:colId xmlns:a16="http://schemas.microsoft.com/office/drawing/2014/main" val="1190346805"/>
                    </a:ext>
                  </a:extLst>
                </a:gridCol>
                <a:gridCol w="2525320">
                  <a:extLst>
                    <a:ext uri="{9D8B030D-6E8A-4147-A177-3AD203B41FA5}">
                      <a16:colId xmlns:a16="http://schemas.microsoft.com/office/drawing/2014/main" val="2896426979"/>
                    </a:ext>
                  </a:extLst>
                </a:gridCol>
                <a:gridCol w="2525320">
                  <a:extLst>
                    <a:ext uri="{9D8B030D-6E8A-4147-A177-3AD203B41FA5}">
                      <a16:colId xmlns:a16="http://schemas.microsoft.com/office/drawing/2014/main" val="832945833"/>
                    </a:ext>
                  </a:extLst>
                </a:gridCol>
              </a:tblGrid>
              <a:tr h="326633">
                <a:tc>
                  <a:txBody>
                    <a:bodyPr/>
                    <a:lstStyle/>
                    <a:p>
                      <a:pPr>
                        <a:lnSpc>
                          <a:spcPct val="107000"/>
                        </a:lnSpc>
                        <a:spcAft>
                          <a:spcPts val="800"/>
                        </a:spcAft>
                      </a:pPr>
                      <a:r>
                        <a:rPr lang="da-DK" sz="1100" b="1"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Bestyrelsens opgaver og ansvar</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947971"/>
                  </a:ext>
                </a:extLst>
              </a:tr>
              <a:tr h="374829">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5: Fastlæg selskabets strategi og opstil mål for opnåelse af strategien</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958556"/>
                  </a:ext>
                </a:extLst>
              </a:tr>
              <a:tr h="584675">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6: Drøft mindst en gang årligt selskabets overordnede strategi, og følg løbende op på mål og delmål i strategien</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712447"/>
                  </a:ext>
                </a:extLst>
              </a:tr>
              <a:tr h="584675">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7: Bestyrelsen skal sikre, at der er forsvarlige procedurer for risikostyring i selskabet, og bestyrelsen skal løbende følge op</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156679"/>
                  </a:ext>
                </a:extLst>
              </a:tr>
              <a:tr h="584675">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8: Udarbejd og gennemgå årligt retningslinjer for direktionen, herunder krav til rapporteringen til bestyrelsen - og evaluér regelmæssigt direktionens sammensætning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688531"/>
                  </a:ext>
                </a:extLst>
              </a:tr>
            </a:tbl>
          </a:graphicData>
        </a:graphic>
      </p:graphicFrame>
      <p:graphicFrame>
        <p:nvGraphicFramePr>
          <p:cNvPr id="6" name="Tabel 5">
            <a:extLst>
              <a:ext uri="{FF2B5EF4-FFF2-40B4-BE49-F238E27FC236}">
                <a16:creationId xmlns:a16="http://schemas.microsoft.com/office/drawing/2014/main" id="{2AC458F5-3F68-416B-A0AB-2FA8B68A0616}"/>
              </a:ext>
            </a:extLst>
          </p:cNvPr>
          <p:cNvGraphicFramePr>
            <a:graphicFrameLocks noGrp="1"/>
          </p:cNvGraphicFramePr>
          <p:nvPr/>
        </p:nvGraphicFramePr>
        <p:xfrm>
          <a:off x="578500" y="508387"/>
          <a:ext cx="10942319" cy="660146"/>
        </p:xfrm>
        <a:graphic>
          <a:graphicData uri="http://schemas.openxmlformats.org/drawingml/2006/table">
            <a:tbl>
              <a:tblPr firstRow="1" firstCol="1" bandRow="1"/>
              <a:tblGrid>
                <a:gridCol w="3366359">
                  <a:extLst>
                    <a:ext uri="{9D8B030D-6E8A-4147-A177-3AD203B41FA5}">
                      <a16:colId xmlns:a16="http://schemas.microsoft.com/office/drawing/2014/main" val="1122346314"/>
                    </a:ext>
                  </a:extLst>
                </a:gridCol>
                <a:gridCol w="2525320">
                  <a:extLst>
                    <a:ext uri="{9D8B030D-6E8A-4147-A177-3AD203B41FA5}">
                      <a16:colId xmlns:a16="http://schemas.microsoft.com/office/drawing/2014/main" val="914117528"/>
                    </a:ext>
                  </a:extLst>
                </a:gridCol>
                <a:gridCol w="2525320">
                  <a:extLst>
                    <a:ext uri="{9D8B030D-6E8A-4147-A177-3AD203B41FA5}">
                      <a16:colId xmlns:a16="http://schemas.microsoft.com/office/drawing/2014/main" val="258731184"/>
                    </a:ext>
                  </a:extLst>
                </a:gridCol>
                <a:gridCol w="2525320">
                  <a:extLst>
                    <a:ext uri="{9D8B030D-6E8A-4147-A177-3AD203B41FA5}">
                      <a16:colId xmlns:a16="http://schemas.microsoft.com/office/drawing/2014/main" val="3829015326"/>
                    </a:ext>
                  </a:extLst>
                </a:gridCol>
              </a:tblGrid>
              <a:tr h="248920">
                <a:tc>
                  <a:txBody>
                    <a:bodyPr/>
                    <a:lstStyle/>
                    <a:p>
                      <a:pPr>
                        <a:lnSpc>
                          <a:spcPct val="107000"/>
                        </a:lnSpc>
                        <a:spcAft>
                          <a:spcPts val="800"/>
                        </a:spcAft>
                      </a:pPr>
                      <a:r>
                        <a:rPr lang="da-DK" sz="18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Anbefaling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a:txBody>
                    <a:bodyPr/>
                    <a:lstStyle/>
                    <a:p>
                      <a:pPr algn="ctr">
                        <a:lnSpc>
                          <a:spcPct val="107000"/>
                        </a:lnSpc>
                        <a:spcAft>
                          <a:spcPts val="800"/>
                        </a:spcAft>
                      </a:pPr>
                      <a:r>
                        <a:rPr lang="da-DK" sz="1400" b="1">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Selskabet følger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gridSpan="2">
                  <a:txBody>
                    <a:bodyPr/>
                    <a:lstStyle/>
                    <a:p>
                      <a:pPr algn="ctr">
                        <a:lnSpc>
                          <a:spcPct val="107000"/>
                        </a:lnSpc>
                        <a:spcAft>
                          <a:spcPts val="800"/>
                        </a:spcAft>
                      </a:pPr>
                      <a:r>
                        <a:rPr lang="da-DK" sz="14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Selskabet følger ikke, men forklarer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hMerge="1">
                  <a:txBody>
                    <a:bodyPr/>
                    <a:lstStyle/>
                    <a:p>
                      <a:endParaRPr lang="da-DK"/>
                    </a:p>
                  </a:txBody>
                  <a:tcPr/>
                </a:tc>
                <a:extLst>
                  <a:ext uri="{0D108BD9-81ED-4DB2-BD59-A6C34878D82A}">
                    <a16:rowId xmlns:a16="http://schemas.microsoft.com/office/drawing/2014/main" val="1253170330"/>
                  </a:ext>
                </a:extLst>
              </a:tr>
              <a:tr h="234950">
                <a:tc>
                  <a:txBody>
                    <a:bodyPr/>
                    <a:lstStyle/>
                    <a:p>
                      <a:pPr>
                        <a:lnSpc>
                          <a:spcPct val="107000"/>
                        </a:lnSpc>
                        <a:spcAft>
                          <a:spcPts val="800"/>
                        </a:spcAft>
                      </a:pPr>
                      <a:r>
                        <a:rPr lang="da-DK" sz="10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Kryds (+ evt. beskrivelse af hvordan)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dirty="0" err="1">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Hvorfo</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Hvordan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extLst>
                  <a:ext uri="{0D108BD9-81ED-4DB2-BD59-A6C34878D82A}">
                    <a16:rowId xmlns:a16="http://schemas.microsoft.com/office/drawing/2014/main" val="1395909275"/>
                  </a:ext>
                </a:extLst>
              </a:tr>
            </a:tbl>
          </a:graphicData>
        </a:graphic>
      </p:graphicFrame>
      <p:pic>
        <p:nvPicPr>
          <p:cNvPr id="2" name="Billede 1" descr="Et billede, der indeholder tekst, skilt&#10;&#10;Automatisk genereret beskrivelse">
            <a:extLst>
              <a:ext uri="{FF2B5EF4-FFF2-40B4-BE49-F238E27FC236}">
                <a16:creationId xmlns:a16="http://schemas.microsoft.com/office/drawing/2014/main" id="{8207FCE3-8082-9980-93AA-11677F514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775" y="5879591"/>
            <a:ext cx="1273305" cy="551903"/>
          </a:xfrm>
          <a:prstGeom prst="rect">
            <a:avLst/>
          </a:prstGeom>
        </p:spPr>
      </p:pic>
    </p:spTree>
    <p:extLst>
      <p:ext uri="{BB962C8B-B14F-4D97-AF65-F5344CB8AC3E}">
        <p14:creationId xmlns:p14="http://schemas.microsoft.com/office/powerpoint/2010/main" val="13394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95C6AB29-1F5D-4FE4-A599-7857C0BBEB05}"/>
              </a:ext>
            </a:extLst>
          </p:cNvPr>
          <p:cNvGraphicFramePr>
            <a:graphicFrameLocks noGrp="1"/>
          </p:cNvGraphicFramePr>
          <p:nvPr/>
        </p:nvGraphicFramePr>
        <p:xfrm>
          <a:off x="618309" y="506121"/>
          <a:ext cx="10942319" cy="660146"/>
        </p:xfrm>
        <a:graphic>
          <a:graphicData uri="http://schemas.openxmlformats.org/drawingml/2006/table">
            <a:tbl>
              <a:tblPr firstRow="1" firstCol="1" bandRow="1"/>
              <a:tblGrid>
                <a:gridCol w="3366359">
                  <a:extLst>
                    <a:ext uri="{9D8B030D-6E8A-4147-A177-3AD203B41FA5}">
                      <a16:colId xmlns:a16="http://schemas.microsoft.com/office/drawing/2014/main" val="1122346314"/>
                    </a:ext>
                  </a:extLst>
                </a:gridCol>
                <a:gridCol w="2525320">
                  <a:extLst>
                    <a:ext uri="{9D8B030D-6E8A-4147-A177-3AD203B41FA5}">
                      <a16:colId xmlns:a16="http://schemas.microsoft.com/office/drawing/2014/main" val="914117528"/>
                    </a:ext>
                  </a:extLst>
                </a:gridCol>
                <a:gridCol w="2525320">
                  <a:extLst>
                    <a:ext uri="{9D8B030D-6E8A-4147-A177-3AD203B41FA5}">
                      <a16:colId xmlns:a16="http://schemas.microsoft.com/office/drawing/2014/main" val="258731184"/>
                    </a:ext>
                  </a:extLst>
                </a:gridCol>
                <a:gridCol w="2525320">
                  <a:extLst>
                    <a:ext uri="{9D8B030D-6E8A-4147-A177-3AD203B41FA5}">
                      <a16:colId xmlns:a16="http://schemas.microsoft.com/office/drawing/2014/main" val="3829015326"/>
                    </a:ext>
                  </a:extLst>
                </a:gridCol>
              </a:tblGrid>
              <a:tr h="248920">
                <a:tc>
                  <a:txBody>
                    <a:bodyPr/>
                    <a:lstStyle/>
                    <a:p>
                      <a:pPr>
                        <a:lnSpc>
                          <a:spcPct val="107000"/>
                        </a:lnSpc>
                        <a:spcAft>
                          <a:spcPts val="800"/>
                        </a:spcAft>
                      </a:pPr>
                      <a:r>
                        <a:rPr lang="da-DK" sz="18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Anbefaling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a:txBody>
                    <a:bodyPr/>
                    <a:lstStyle/>
                    <a:p>
                      <a:pPr algn="ctr">
                        <a:lnSpc>
                          <a:spcPct val="107000"/>
                        </a:lnSpc>
                        <a:spcAft>
                          <a:spcPts val="800"/>
                        </a:spcAft>
                      </a:pPr>
                      <a:r>
                        <a:rPr lang="da-DK" sz="1400" b="1">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Selskabet følger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gridSpan="2">
                  <a:txBody>
                    <a:bodyPr/>
                    <a:lstStyle/>
                    <a:p>
                      <a:pPr algn="ctr">
                        <a:lnSpc>
                          <a:spcPct val="107000"/>
                        </a:lnSpc>
                        <a:spcAft>
                          <a:spcPts val="800"/>
                        </a:spcAft>
                      </a:pPr>
                      <a:r>
                        <a:rPr lang="da-DK" sz="14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Selskabet følger ikke, men forklarer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hMerge="1">
                  <a:txBody>
                    <a:bodyPr/>
                    <a:lstStyle/>
                    <a:p>
                      <a:endParaRPr lang="da-DK"/>
                    </a:p>
                  </a:txBody>
                  <a:tcPr/>
                </a:tc>
                <a:extLst>
                  <a:ext uri="{0D108BD9-81ED-4DB2-BD59-A6C34878D82A}">
                    <a16:rowId xmlns:a16="http://schemas.microsoft.com/office/drawing/2014/main" val="1253170330"/>
                  </a:ext>
                </a:extLst>
              </a:tr>
              <a:tr h="234950">
                <a:tc>
                  <a:txBody>
                    <a:bodyPr/>
                    <a:lstStyle/>
                    <a:p>
                      <a:pPr>
                        <a:lnSpc>
                          <a:spcPct val="107000"/>
                        </a:lnSpc>
                        <a:spcAft>
                          <a:spcPts val="800"/>
                        </a:spcAft>
                      </a:pPr>
                      <a:r>
                        <a:rPr lang="da-DK" sz="10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Kryds (+ evt. beskrivelse af hvordan)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Hvorfor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Hvordan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extLst>
                  <a:ext uri="{0D108BD9-81ED-4DB2-BD59-A6C34878D82A}">
                    <a16:rowId xmlns:a16="http://schemas.microsoft.com/office/drawing/2014/main" val="1395909275"/>
                  </a:ext>
                </a:extLst>
              </a:tr>
            </a:tbl>
          </a:graphicData>
        </a:graphic>
      </p:graphicFrame>
      <p:graphicFrame>
        <p:nvGraphicFramePr>
          <p:cNvPr id="6" name="Tabel 5">
            <a:extLst>
              <a:ext uri="{FF2B5EF4-FFF2-40B4-BE49-F238E27FC236}">
                <a16:creationId xmlns:a16="http://schemas.microsoft.com/office/drawing/2014/main" id="{2AB9EF9A-0CDC-4185-B625-8ADCA06CD61B}"/>
              </a:ext>
            </a:extLst>
          </p:cNvPr>
          <p:cNvGraphicFramePr>
            <a:graphicFrameLocks noGrp="1"/>
          </p:cNvGraphicFramePr>
          <p:nvPr/>
        </p:nvGraphicFramePr>
        <p:xfrm>
          <a:off x="614357" y="1166267"/>
          <a:ext cx="10950222" cy="3553229"/>
        </p:xfrm>
        <a:graphic>
          <a:graphicData uri="http://schemas.openxmlformats.org/drawingml/2006/table">
            <a:tbl>
              <a:tblPr firstRow="1" firstCol="1" bandRow="1"/>
              <a:tblGrid>
                <a:gridCol w="3374262">
                  <a:extLst>
                    <a:ext uri="{9D8B030D-6E8A-4147-A177-3AD203B41FA5}">
                      <a16:colId xmlns:a16="http://schemas.microsoft.com/office/drawing/2014/main" val="378432475"/>
                    </a:ext>
                  </a:extLst>
                </a:gridCol>
                <a:gridCol w="2525320">
                  <a:extLst>
                    <a:ext uri="{9D8B030D-6E8A-4147-A177-3AD203B41FA5}">
                      <a16:colId xmlns:a16="http://schemas.microsoft.com/office/drawing/2014/main" val="823178562"/>
                    </a:ext>
                  </a:extLst>
                </a:gridCol>
                <a:gridCol w="2525320">
                  <a:extLst>
                    <a:ext uri="{9D8B030D-6E8A-4147-A177-3AD203B41FA5}">
                      <a16:colId xmlns:a16="http://schemas.microsoft.com/office/drawing/2014/main" val="3669407363"/>
                    </a:ext>
                  </a:extLst>
                </a:gridCol>
                <a:gridCol w="2525320">
                  <a:extLst>
                    <a:ext uri="{9D8B030D-6E8A-4147-A177-3AD203B41FA5}">
                      <a16:colId xmlns:a16="http://schemas.microsoft.com/office/drawing/2014/main" val="1567774790"/>
                    </a:ext>
                  </a:extLst>
                </a:gridCol>
              </a:tblGrid>
              <a:tr h="307970">
                <a:tc>
                  <a:txBody>
                    <a:bodyPr/>
                    <a:lstStyle/>
                    <a:p>
                      <a:pPr>
                        <a:lnSpc>
                          <a:spcPct val="107000"/>
                        </a:lnSpc>
                        <a:spcAft>
                          <a:spcPts val="800"/>
                        </a:spcAft>
                      </a:pPr>
                      <a:r>
                        <a:rPr lang="da-DK" sz="1100" b="1"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Bestyrelsens opgaver og ansvar (fortsat…)</a:t>
                      </a:r>
                      <a:endParaRPr lang="da-DK"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05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6" marR="44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67399"/>
                  </a:ext>
                </a:extLst>
              </a:tr>
              <a:tr h="584675">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9: Etablér en whistleblower-ordning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887373"/>
                  </a:ext>
                </a:extLst>
              </a:tr>
              <a:tr h="584675">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10: Før kontrol med selskabets arbejde med transparent funktionel adskillelse af monopol- og konkurrenceudsatte aktiviteter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014640"/>
                  </a:ext>
                </a:extLst>
              </a:tr>
              <a:tr h="584675">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11: Udarbejd tydelige retningslinjer for sponsorater og donationer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675712"/>
                  </a:ext>
                </a:extLst>
              </a:tr>
              <a:tr h="584675">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12: Før en løbende dialog og informationsudveksling med selskabets revisor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1859"/>
                  </a:ext>
                </a:extLst>
              </a:tr>
              <a:tr h="584675">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13: Tilrettelæg bestyrelsesarbejdet med afsæt i en forretningsorden, der beskriver de overordnede opgaver, arbejdsformen og arbejdsdelingen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508013"/>
                  </a:ext>
                </a:extLst>
              </a:tr>
            </a:tbl>
          </a:graphicData>
        </a:graphic>
      </p:graphicFrame>
      <p:pic>
        <p:nvPicPr>
          <p:cNvPr id="2" name="Billede 1" descr="Et billede, der indeholder tekst, skilt&#10;&#10;Automatisk genereret beskrivelse">
            <a:extLst>
              <a:ext uri="{FF2B5EF4-FFF2-40B4-BE49-F238E27FC236}">
                <a16:creationId xmlns:a16="http://schemas.microsoft.com/office/drawing/2014/main" id="{34676E02-3CBC-58F7-AF8A-4C3D92F0B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775" y="5879591"/>
            <a:ext cx="1273305" cy="551903"/>
          </a:xfrm>
          <a:prstGeom prst="rect">
            <a:avLst/>
          </a:prstGeom>
        </p:spPr>
      </p:pic>
    </p:spTree>
    <p:extLst>
      <p:ext uri="{BB962C8B-B14F-4D97-AF65-F5344CB8AC3E}">
        <p14:creationId xmlns:p14="http://schemas.microsoft.com/office/powerpoint/2010/main" val="160397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EBD79683-DFB8-4B53-8DAF-D05AEB5BEAB3}"/>
              </a:ext>
            </a:extLst>
          </p:cNvPr>
          <p:cNvGraphicFramePr>
            <a:graphicFrameLocks noGrp="1"/>
          </p:cNvGraphicFramePr>
          <p:nvPr/>
        </p:nvGraphicFramePr>
        <p:xfrm>
          <a:off x="618309" y="506121"/>
          <a:ext cx="10942319" cy="660146"/>
        </p:xfrm>
        <a:graphic>
          <a:graphicData uri="http://schemas.openxmlformats.org/drawingml/2006/table">
            <a:tbl>
              <a:tblPr firstRow="1" firstCol="1" bandRow="1"/>
              <a:tblGrid>
                <a:gridCol w="3366359">
                  <a:extLst>
                    <a:ext uri="{9D8B030D-6E8A-4147-A177-3AD203B41FA5}">
                      <a16:colId xmlns:a16="http://schemas.microsoft.com/office/drawing/2014/main" val="1122346314"/>
                    </a:ext>
                  </a:extLst>
                </a:gridCol>
                <a:gridCol w="2525320">
                  <a:extLst>
                    <a:ext uri="{9D8B030D-6E8A-4147-A177-3AD203B41FA5}">
                      <a16:colId xmlns:a16="http://schemas.microsoft.com/office/drawing/2014/main" val="914117528"/>
                    </a:ext>
                  </a:extLst>
                </a:gridCol>
                <a:gridCol w="2525320">
                  <a:extLst>
                    <a:ext uri="{9D8B030D-6E8A-4147-A177-3AD203B41FA5}">
                      <a16:colId xmlns:a16="http://schemas.microsoft.com/office/drawing/2014/main" val="258731184"/>
                    </a:ext>
                  </a:extLst>
                </a:gridCol>
                <a:gridCol w="2525320">
                  <a:extLst>
                    <a:ext uri="{9D8B030D-6E8A-4147-A177-3AD203B41FA5}">
                      <a16:colId xmlns:a16="http://schemas.microsoft.com/office/drawing/2014/main" val="3829015326"/>
                    </a:ext>
                  </a:extLst>
                </a:gridCol>
              </a:tblGrid>
              <a:tr h="248920">
                <a:tc>
                  <a:txBody>
                    <a:bodyPr/>
                    <a:lstStyle/>
                    <a:p>
                      <a:pPr>
                        <a:lnSpc>
                          <a:spcPct val="107000"/>
                        </a:lnSpc>
                        <a:spcAft>
                          <a:spcPts val="800"/>
                        </a:spcAft>
                      </a:pPr>
                      <a:r>
                        <a:rPr lang="da-DK" sz="18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Anbefaling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a:txBody>
                    <a:bodyPr/>
                    <a:lstStyle/>
                    <a:p>
                      <a:pPr algn="ctr">
                        <a:lnSpc>
                          <a:spcPct val="107000"/>
                        </a:lnSpc>
                        <a:spcAft>
                          <a:spcPts val="800"/>
                        </a:spcAft>
                      </a:pPr>
                      <a:r>
                        <a:rPr lang="da-DK" sz="1400" b="1">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Selskabet følger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gridSpan="2">
                  <a:txBody>
                    <a:bodyPr/>
                    <a:lstStyle/>
                    <a:p>
                      <a:pPr algn="ctr">
                        <a:lnSpc>
                          <a:spcPct val="107000"/>
                        </a:lnSpc>
                        <a:spcAft>
                          <a:spcPts val="800"/>
                        </a:spcAft>
                      </a:pPr>
                      <a:r>
                        <a:rPr lang="da-DK" sz="14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Selskabet følger ikke, men forklarer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hMerge="1">
                  <a:txBody>
                    <a:bodyPr/>
                    <a:lstStyle/>
                    <a:p>
                      <a:endParaRPr lang="da-DK"/>
                    </a:p>
                  </a:txBody>
                  <a:tcPr/>
                </a:tc>
                <a:extLst>
                  <a:ext uri="{0D108BD9-81ED-4DB2-BD59-A6C34878D82A}">
                    <a16:rowId xmlns:a16="http://schemas.microsoft.com/office/drawing/2014/main" val="1253170330"/>
                  </a:ext>
                </a:extLst>
              </a:tr>
              <a:tr h="234950">
                <a:tc>
                  <a:txBody>
                    <a:bodyPr/>
                    <a:lstStyle/>
                    <a:p>
                      <a:pPr>
                        <a:lnSpc>
                          <a:spcPct val="107000"/>
                        </a:lnSpc>
                        <a:spcAft>
                          <a:spcPts val="800"/>
                        </a:spcAft>
                      </a:pPr>
                      <a:r>
                        <a:rPr lang="da-DK" sz="10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Kryds (+ evt. beskrivelse af hvordan)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Hvorfor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Hvordan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extLst>
                  <a:ext uri="{0D108BD9-81ED-4DB2-BD59-A6C34878D82A}">
                    <a16:rowId xmlns:a16="http://schemas.microsoft.com/office/drawing/2014/main" val="1395909275"/>
                  </a:ext>
                </a:extLst>
              </a:tr>
            </a:tbl>
          </a:graphicData>
        </a:graphic>
      </p:graphicFrame>
      <p:graphicFrame>
        <p:nvGraphicFramePr>
          <p:cNvPr id="6" name="Tabel 5">
            <a:extLst>
              <a:ext uri="{FF2B5EF4-FFF2-40B4-BE49-F238E27FC236}">
                <a16:creationId xmlns:a16="http://schemas.microsoft.com/office/drawing/2014/main" id="{608FBDE6-2039-4D48-8C6E-E2FB011E1EEC}"/>
              </a:ext>
            </a:extLst>
          </p:cNvPr>
          <p:cNvGraphicFramePr>
            <a:graphicFrameLocks noGrp="1"/>
          </p:cNvGraphicFramePr>
          <p:nvPr/>
        </p:nvGraphicFramePr>
        <p:xfrm>
          <a:off x="610406" y="1166267"/>
          <a:ext cx="10950222" cy="3309099"/>
        </p:xfrm>
        <a:graphic>
          <a:graphicData uri="http://schemas.openxmlformats.org/drawingml/2006/table">
            <a:tbl>
              <a:tblPr firstRow="1" firstCol="1" bandRow="1"/>
              <a:tblGrid>
                <a:gridCol w="3374262">
                  <a:extLst>
                    <a:ext uri="{9D8B030D-6E8A-4147-A177-3AD203B41FA5}">
                      <a16:colId xmlns:a16="http://schemas.microsoft.com/office/drawing/2014/main" val="2448332016"/>
                    </a:ext>
                  </a:extLst>
                </a:gridCol>
                <a:gridCol w="2525320">
                  <a:extLst>
                    <a:ext uri="{9D8B030D-6E8A-4147-A177-3AD203B41FA5}">
                      <a16:colId xmlns:a16="http://schemas.microsoft.com/office/drawing/2014/main" val="2678535992"/>
                    </a:ext>
                  </a:extLst>
                </a:gridCol>
                <a:gridCol w="2525320">
                  <a:extLst>
                    <a:ext uri="{9D8B030D-6E8A-4147-A177-3AD203B41FA5}">
                      <a16:colId xmlns:a16="http://schemas.microsoft.com/office/drawing/2014/main" val="1821915528"/>
                    </a:ext>
                  </a:extLst>
                </a:gridCol>
                <a:gridCol w="2525320">
                  <a:extLst>
                    <a:ext uri="{9D8B030D-6E8A-4147-A177-3AD203B41FA5}">
                      <a16:colId xmlns:a16="http://schemas.microsoft.com/office/drawing/2014/main" val="886813454"/>
                    </a:ext>
                  </a:extLst>
                </a:gridCol>
              </a:tblGrid>
              <a:tr h="326631">
                <a:tc>
                  <a:txBody>
                    <a:bodyPr/>
                    <a:lstStyle/>
                    <a:p>
                      <a:pPr>
                        <a:lnSpc>
                          <a:spcPct val="107000"/>
                        </a:lnSpc>
                        <a:spcAft>
                          <a:spcPts val="800"/>
                        </a:spcAft>
                      </a:pPr>
                      <a:r>
                        <a:rPr lang="da-DK" sz="1100" b="1" dirty="0">
                          <a:effectLst/>
                          <a:latin typeface="Arial Nova" panose="020B0504020202020204" pitchFamily="34" charset="0"/>
                          <a:ea typeface="Calibri" panose="020F0502020204030204" pitchFamily="34" charset="0"/>
                          <a:cs typeface="Times New Roman" panose="02020603050405020304" pitchFamily="18" charset="0"/>
                        </a:rPr>
                        <a:t>Bestyrelsens samm</a:t>
                      </a:r>
                      <a:r>
                        <a:rPr lang="da-DK" sz="1100" b="1"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ensætning og kompetencer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709769"/>
                  </a:ext>
                </a:extLst>
              </a:tr>
              <a:tr h="584675">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14: Sæt rammer for bestyrelsens størrelse og organisering med blik for, at bestyrelsesarbejdet skal kunne foregå effektivt og dynamisk</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952536"/>
                  </a:ext>
                </a:extLst>
              </a:tr>
              <a:tr h="584675">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15: Udarbejd en kompetenceprofil for bestyrelsen ud fra en vurdering af de nødvendige kompetencer og den optimale sammensætning af bestyrelsen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58053"/>
                  </a:ext>
                </a:extLst>
              </a:tr>
              <a:tr h="584675">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16: Muliggør, at der kan vælges eller udpeges bestyrelsesmedlemmer ud fra en særlig kompetencemæssig betragtning</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281720"/>
                  </a:ext>
                </a:extLst>
              </a:tr>
              <a:tr h="584675">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17: Beskriv årligt de enkelte bestyrelsesmedlemmers kompetencer i relation til selskabets strategi og udvikling – og gør beskrivelsen offentlig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978838"/>
                  </a:ext>
                </a:extLst>
              </a:tr>
            </a:tbl>
          </a:graphicData>
        </a:graphic>
      </p:graphicFrame>
      <p:pic>
        <p:nvPicPr>
          <p:cNvPr id="2" name="Billede 1" descr="Et billede, der indeholder tekst, skilt&#10;&#10;Automatisk genereret beskrivelse">
            <a:extLst>
              <a:ext uri="{FF2B5EF4-FFF2-40B4-BE49-F238E27FC236}">
                <a16:creationId xmlns:a16="http://schemas.microsoft.com/office/drawing/2014/main" id="{48ACA6BD-B952-BCFD-9E20-D60F6C499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775" y="5879591"/>
            <a:ext cx="1273305" cy="551903"/>
          </a:xfrm>
          <a:prstGeom prst="rect">
            <a:avLst/>
          </a:prstGeom>
        </p:spPr>
      </p:pic>
    </p:spTree>
    <p:extLst>
      <p:ext uri="{BB962C8B-B14F-4D97-AF65-F5344CB8AC3E}">
        <p14:creationId xmlns:p14="http://schemas.microsoft.com/office/powerpoint/2010/main" val="273042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a:extLst>
              <a:ext uri="{FF2B5EF4-FFF2-40B4-BE49-F238E27FC236}">
                <a16:creationId xmlns:a16="http://schemas.microsoft.com/office/drawing/2014/main" id="{397E0AD9-484B-48A7-946C-7046ED14A2D4}"/>
              </a:ext>
            </a:extLst>
          </p:cNvPr>
          <p:cNvGraphicFramePr>
            <a:graphicFrameLocks noGrp="1"/>
          </p:cNvGraphicFramePr>
          <p:nvPr/>
        </p:nvGraphicFramePr>
        <p:xfrm>
          <a:off x="624840" y="1166267"/>
          <a:ext cx="10950222" cy="3146644"/>
        </p:xfrm>
        <a:graphic>
          <a:graphicData uri="http://schemas.openxmlformats.org/drawingml/2006/table">
            <a:tbl>
              <a:tblPr firstRow="1" firstCol="1" bandRow="1"/>
              <a:tblGrid>
                <a:gridCol w="3374262">
                  <a:extLst>
                    <a:ext uri="{9D8B030D-6E8A-4147-A177-3AD203B41FA5}">
                      <a16:colId xmlns:a16="http://schemas.microsoft.com/office/drawing/2014/main" val="2362030201"/>
                    </a:ext>
                  </a:extLst>
                </a:gridCol>
                <a:gridCol w="2525320">
                  <a:extLst>
                    <a:ext uri="{9D8B030D-6E8A-4147-A177-3AD203B41FA5}">
                      <a16:colId xmlns:a16="http://schemas.microsoft.com/office/drawing/2014/main" val="3100425626"/>
                    </a:ext>
                  </a:extLst>
                </a:gridCol>
                <a:gridCol w="2525320">
                  <a:extLst>
                    <a:ext uri="{9D8B030D-6E8A-4147-A177-3AD203B41FA5}">
                      <a16:colId xmlns:a16="http://schemas.microsoft.com/office/drawing/2014/main" val="2561863932"/>
                    </a:ext>
                  </a:extLst>
                </a:gridCol>
                <a:gridCol w="2525320">
                  <a:extLst>
                    <a:ext uri="{9D8B030D-6E8A-4147-A177-3AD203B41FA5}">
                      <a16:colId xmlns:a16="http://schemas.microsoft.com/office/drawing/2014/main" val="3181331356"/>
                    </a:ext>
                  </a:extLst>
                </a:gridCol>
              </a:tblGrid>
              <a:tr h="307970">
                <a:tc>
                  <a:txBody>
                    <a:bodyPr/>
                    <a:lstStyle/>
                    <a:p>
                      <a:pPr>
                        <a:lnSpc>
                          <a:spcPct val="107000"/>
                        </a:lnSpc>
                        <a:spcAft>
                          <a:spcPts val="800"/>
                        </a:spcAft>
                      </a:pPr>
                      <a:r>
                        <a:rPr lang="da-DK" sz="1100" b="1" dirty="0">
                          <a:effectLst/>
                          <a:latin typeface="Arial Nova" panose="020B0504020202020204" pitchFamily="34" charset="0"/>
                          <a:ea typeface="Calibri" panose="020F0502020204030204" pitchFamily="34" charset="0"/>
                          <a:cs typeface="Times New Roman" panose="02020603050405020304" pitchFamily="18" charset="0"/>
                        </a:rPr>
                        <a:t>Bestyrelsens samm</a:t>
                      </a:r>
                      <a:r>
                        <a:rPr lang="da-DK" sz="1100" b="1"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ensætning og kompetencer (fortsat…)</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b="1"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164765"/>
                  </a:ext>
                </a:extLst>
              </a:tr>
              <a:tr h="584675">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18: Gennemfør en årlig bestyrelsesevaluering og sæt handling bag resultaterne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558819"/>
                  </a:ext>
                </a:extLst>
              </a:tr>
              <a:tr h="584675">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19: Redegør for de enkelte medlemmers uafhængighed som del af den årlige evaluering af bestyrelsen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234976"/>
                  </a:ext>
                </a:extLst>
              </a:tr>
              <a:tr h="584675">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20: Deltag løbende i kompetenceudvikling, der styrker bestyrelsens viden om branchen, markedet og godt</a:t>
                      </a:r>
                      <a:r>
                        <a:rPr lang="da-DK" sz="1100" dirty="0">
                          <a:effectLst/>
                          <a:latin typeface="Calibri" panose="020F0502020204030204" pitchFamily="34" charset="0"/>
                          <a:ea typeface="Calibri" panose="020F0502020204030204" pitchFamily="34" charset="0"/>
                          <a:cs typeface="Times New Roman" panose="02020603050405020304" pitchFamily="18" charset="0"/>
                        </a:rPr>
                        <a:t> </a:t>
                      </a:r>
                      <a:r>
                        <a:rPr lang="da-DK" sz="1000" dirty="0">
                          <a:effectLst/>
                          <a:latin typeface="Arial Nova" panose="020B0504020202020204" pitchFamily="34" charset="0"/>
                          <a:ea typeface="Calibri" panose="020F0502020204030204" pitchFamily="34" charset="0"/>
                          <a:cs typeface="Times New Roman" panose="02020603050405020304" pitchFamily="18" charset="0"/>
                        </a:rPr>
                        <a:t>bestyrelsesarbejde</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324593"/>
                  </a:ext>
                </a:extLst>
              </a:tr>
              <a:tr h="584675">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21: Styrk formandskabets ledelseskompetencer gennem deltagelse i netværk eller kurser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778538"/>
                  </a:ext>
                </a:extLst>
              </a:tr>
            </a:tbl>
          </a:graphicData>
        </a:graphic>
      </p:graphicFrame>
      <p:graphicFrame>
        <p:nvGraphicFramePr>
          <p:cNvPr id="9" name="Tabel 8">
            <a:extLst>
              <a:ext uri="{FF2B5EF4-FFF2-40B4-BE49-F238E27FC236}">
                <a16:creationId xmlns:a16="http://schemas.microsoft.com/office/drawing/2014/main" id="{06C2BF97-5E12-4AF1-AE34-0BBDA24F9F6A}"/>
              </a:ext>
            </a:extLst>
          </p:cNvPr>
          <p:cNvGraphicFramePr>
            <a:graphicFrameLocks noGrp="1"/>
          </p:cNvGraphicFramePr>
          <p:nvPr/>
        </p:nvGraphicFramePr>
        <p:xfrm>
          <a:off x="632743" y="506121"/>
          <a:ext cx="10942319" cy="653288"/>
        </p:xfrm>
        <a:graphic>
          <a:graphicData uri="http://schemas.openxmlformats.org/drawingml/2006/table">
            <a:tbl>
              <a:tblPr firstRow="1" firstCol="1" bandRow="1"/>
              <a:tblGrid>
                <a:gridCol w="3366359">
                  <a:extLst>
                    <a:ext uri="{9D8B030D-6E8A-4147-A177-3AD203B41FA5}">
                      <a16:colId xmlns:a16="http://schemas.microsoft.com/office/drawing/2014/main" val="1122346314"/>
                    </a:ext>
                  </a:extLst>
                </a:gridCol>
                <a:gridCol w="2525320">
                  <a:extLst>
                    <a:ext uri="{9D8B030D-6E8A-4147-A177-3AD203B41FA5}">
                      <a16:colId xmlns:a16="http://schemas.microsoft.com/office/drawing/2014/main" val="914117528"/>
                    </a:ext>
                  </a:extLst>
                </a:gridCol>
                <a:gridCol w="2525320">
                  <a:extLst>
                    <a:ext uri="{9D8B030D-6E8A-4147-A177-3AD203B41FA5}">
                      <a16:colId xmlns:a16="http://schemas.microsoft.com/office/drawing/2014/main" val="258731184"/>
                    </a:ext>
                  </a:extLst>
                </a:gridCol>
                <a:gridCol w="2525320">
                  <a:extLst>
                    <a:ext uri="{9D8B030D-6E8A-4147-A177-3AD203B41FA5}">
                      <a16:colId xmlns:a16="http://schemas.microsoft.com/office/drawing/2014/main" val="3829015326"/>
                    </a:ext>
                  </a:extLst>
                </a:gridCol>
              </a:tblGrid>
              <a:tr h="248920">
                <a:tc>
                  <a:txBody>
                    <a:bodyPr/>
                    <a:lstStyle/>
                    <a:p>
                      <a:pPr>
                        <a:lnSpc>
                          <a:spcPct val="107000"/>
                        </a:lnSpc>
                        <a:spcAft>
                          <a:spcPts val="800"/>
                        </a:spcAft>
                      </a:pPr>
                      <a:r>
                        <a:rPr lang="da-DK" sz="18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Anbefaling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a:txBody>
                    <a:bodyPr/>
                    <a:lstStyle/>
                    <a:p>
                      <a:pPr algn="ctr">
                        <a:lnSpc>
                          <a:spcPct val="107000"/>
                        </a:lnSpc>
                        <a:spcAft>
                          <a:spcPts val="800"/>
                        </a:spcAft>
                      </a:pPr>
                      <a:r>
                        <a:rPr lang="da-DK" sz="1400" b="1">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Selskabet følger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gridSpan="2">
                  <a:txBody>
                    <a:bodyPr/>
                    <a:lstStyle/>
                    <a:p>
                      <a:pPr algn="ctr">
                        <a:lnSpc>
                          <a:spcPct val="107000"/>
                        </a:lnSpc>
                        <a:spcAft>
                          <a:spcPts val="800"/>
                        </a:spcAft>
                      </a:pPr>
                      <a:r>
                        <a:rPr lang="da-DK" sz="14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Selskabet følger ikke, men forklarer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hMerge="1">
                  <a:txBody>
                    <a:bodyPr/>
                    <a:lstStyle/>
                    <a:p>
                      <a:endParaRPr lang="da-DK"/>
                    </a:p>
                  </a:txBody>
                  <a:tcPr/>
                </a:tc>
                <a:extLst>
                  <a:ext uri="{0D108BD9-81ED-4DB2-BD59-A6C34878D82A}">
                    <a16:rowId xmlns:a16="http://schemas.microsoft.com/office/drawing/2014/main" val="1253170330"/>
                  </a:ext>
                </a:extLst>
              </a:tr>
              <a:tr h="36594">
                <a:tc>
                  <a:txBody>
                    <a:bodyPr/>
                    <a:lstStyle/>
                    <a:p>
                      <a:pPr>
                        <a:lnSpc>
                          <a:spcPct val="107000"/>
                        </a:lnSpc>
                        <a:spcAft>
                          <a:spcPts val="800"/>
                        </a:spcAft>
                      </a:pPr>
                      <a:r>
                        <a:rPr lang="da-DK" sz="10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Kryds (+ evt. beskrivelse af hvordan)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Hvorfor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Hvordan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extLst>
                  <a:ext uri="{0D108BD9-81ED-4DB2-BD59-A6C34878D82A}">
                    <a16:rowId xmlns:a16="http://schemas.microsoft.com/office/drawing/2014/main" val="1395909275"/>
                  </a:ext>
                </a:extLst>
              </a:tr>
            </a:tbl>
          </a:graphicData>
        </a:graphic>
      </p:graphicFrame>
      <p:pic>
        <p:nvPicPr>
          <p:cNvPr id="2" name="Billede 1" descr="Et billede, der indeholder tekst, skilt&#10;&#10;Automatisk genereret beskrivelse">
            <a:extLst>
              <a:ext uri="{FF2B5EF4-FFF2-40B4-BE49-F238E27FC236}">
                <a16:creationId xmlns:a16="http://schemas.microsoft.com/office/drawing/2014/main" id="{E340396A-A076-01E4-26F5-898ABB3CC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775" y="5879591"/>
            <a:ext cx="1273305" cy="551903"/>
          </a:xfrm>
          <a:prstGeom prst="rect">
            <a:avLst/>
          </a:prstGeom>
        </p:spPr>
      </p:pic>
    </p:spTree>
    <p:extLst>
      <p:ext uri="{BB962C8B-B14F-4D97-AF65-F5344CB8AC3E}">
        <p14:creationId xmlns:p14="http://schemas.microsoft.com/office/powerpoint/2010/main" val="92334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9F366351-1507-4033-B002-DE6EDFA08E4C}"/>
              </a:ext>
            </a:extLst>
          </p:cNvPr>
          <p:cNvGraphicFramePr>
            <a:graphicFrameLocks noGrp="1"/>
          </p:cNvGraphicFramePr>
          <p:nvPr/>
        </p:nvGraphicFramePr>
        <p:xfrm>
          <a:off x="632743" y="506121"/>
          <a:ext cx="10942319" cy="653288"/>
        </p:xfrm>
        <a:graphic>
          <a:graphicData uri="http://schemas.openxmlformats.org/drawingml/2006/table">
            <a:tbl>
              <a:tblPr firstRow="1" firstCol="1" bandRow="1"/>
              <a:tblGrid>
                <a:gridCol w="3366359">
                  <a:extLst>
                    <a:ext uri="{9D8B030D-6E8A-4147-A177-3AD203B41FA5}">
                      <a16:colId xmlns:a16="http://schemas.microsoft.com/office/drawing/2014/main" val="1122346314"/>
                    </a:ext>
                  </a:extLst>
                </a:gridCol>
                <a:gridCol w="2525320">
                  <a:extLst>
                    <a:ext uri="{9D8B030D-6E8A-4147-A177-3AD203B41FA5}">
                      <a16:colId xmlns:a16="http://schemas.microsoft.com/office/drawing/2014/main" val="914117528"/>
                    </a:ext>
                  </a:extLst>
                </a:gridCol>
                <a:gridCol w="2525320">
                  <a:extLst>
                    <a:ext uri="{9D8B030D-6E8A-4147-A177-3AD203B41FA5}">
                      <a16:colId xmlns:a16="http://schemas.microsoft.com/office/drawing/2014/main" val="258731184"/>
                    </a:ext>
                  </a:extLst>
                </a:gridCol>
                <a:gridCol w="2525320">
                  <a:extLst>
                    <a:ext uri="{9D8B030D-6E8A-4147-A177-3AD203B41FA5}">
                      <a16:colId xmlns:a16="http://schemas.microsoft.com/office/drawing/2014/main" val="3829015326"/>
                    </a:ext>
                  </a:extLst>
                </a:gridCol>
              </a:tblGrid>
              <a:tr h="248920">
                <a:tc>
                  <a:txBody>
                    <a:bodyPr/>
                    <a:lstStyle/>
                    <a:p>
                      <a:pPr>
                        <a:lnSpc>
                          <a:spcPct val="107000"/>
                        </a:lnSpc>
                        <a:spcAft>
                          <a:spcPts val="800"/>
                        </a:spcAft>
                      </a:pPr>
                      <a:r>
                        <a:rPr lang="da-DK" sz="18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Anbefaling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a:txBody>
                    <a:bodyPr/>
                    <a:lstStyle/>
                    <a:p>
                      <a:pPr algn="ctr">
                        <a:lnSpc>
                          <a:spcPct val="107000"/>
                        </a:lnSpc>
                        <a:spcAft>
                          <a:spcPts val="800"/>
                        </a:spcAft>
                      </a:pPr>
                      <a:r>
                        <a:rPr lang="da-DK" sz="1400" b="1">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Selskabet følger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gridSpan="2">
                  <a:txBody>
                    <a:bodyPr/>
                    <a:lstStyle/>
                    <a:p>
                      <a:pPr algn="ctr">
                        <a:lnSpc>
                          <a:spcPct val="107000"/>
                        </a:lnSpc>
                        <a:spcAft>
                          <a:spcPts val="800"/>
                        </a:spcAft>
                      </a:pPr>
                      <a:r>
                        <a:rPr lang="da-DK" sz="14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Selskabet følger ikke, men forklarer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hMerge="1">
                  <a:txBody>
                    <a:bodyPr/>
                    <a:lstStyle/>
                    <a:p>
                      <a:endParaRPr lang="da-DK"/>
                    </a:p>
                  </a:txBody>
                  <a:tcPr/>
                </a:tc>
                <a:extLst>
                  <a:ext uri="{0D108BD9-81ED-4DB2-BD59-A6C34878D82A}">
                    <a16:rowId xmlns:a16="http://schemas.microsoft.com/office/drawing/2014/main" val="1253170330"/>
                  </a:ext>
                </a:extLst>
              </a:tr>
              <a:tr h="36594">
                <a:tc>
                  <a:txBody>
                    <a:bodyPr/>
                    <a:lstStyle/>
                    <a:p>
                      <a:pPr>
                        <a:lnSpc>
                          <a:spcPct val="107000"/>
                        </a:lnSpc>
                        <a:spcAft>
                          <a:spcPts val="800"/>
                        </a:spcAft>
                      </a:pPr>
                      <a:r>
                        <a:rPr lang="da-DK" sz="1000" b="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Kryds (+ evt. beskrivelse af hvordan)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Hvorfor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nSpc>
                          <a:spcPct val="107000"/>
                        </a:lnSpc>
                        <a:spcAft>
                          <a:spcPts val="800"/>
                        </a:spcAft>
                      </a:pPr>
                      <a:r>
                        <a:rPr lang="da-DK" sz="1200" b="1" i="1" dirty="0">
                          <a:solidFill>
                            <a:srgbClr val="FFFFFF"/>
                          </a:solidFill>
                          <a:effectLst/>
                          <a:latin typeface="Arial Nova" panose="020B0504020202020204" pitchFamily="34" charset="0"/>
                          <a:ea typeface="Calibri" panose="020F0502020204030204" pitchFamily="34" charset="0"/>
                          <a:cs typeface="Times New Roman" panose="02020603050405020304" pitchFamily="18" charset="0"/>
                        </a:rPr>
                        <a:t>Hvordan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extLst>
                  <a:ext uri="{0D108BD9-81ED-4DB2-BD59-A6C34878D82A}">
                    <a16:rowId xmlns:a16="http://schemas.microsoft.com/office/drawing/2014/main" val="1395909275"/>
                  </a:ext>
                </a:extLst>
              </a:tr>
            </a:tbl>
          </a:graphicData>
        </a:graphic>
      </p:graphicFrame>
      <p:graphicFrame>
        <p:nvGraphicFramePr>
          <p:cNvPr id="8" name="Tabel 7">
            <a:extLst>
              <a:ext uri="{FF2B5EF4-FFF2-40B4-BE49-F238E27FC236}">
                <a16:creationId xmlns:a16="http://schemas.microsoft.com/office/drawing/2014/main" id="{1C47B85B-59CD-4979-AD18-FE93FF833373}"/>
              </a:ext>
            </a:extLst>
          </p:cNvPr>
          <p:cNvGraphicFramePr>
            <a:graphicFrameLocks noGrp="1"/>
          </p:cNvGraphicFramePr>
          <p:nvPr>
            <p:extLst>
              <p:ext uri="{D42A27DB-BD31-4B8C-83A1-F6EECF244321}">
                <p14:modId xmlns:p14="http://schemas.microsoft.com/office/powerpoint/2010/main" val="242573690"/>
              </p:ext>
            </p:extLst>
          </p:nvPr>
        </p:nvGraphicFramePr>
        <p:xfrm>
          <a:off x="632743" y="1159409"/>
          <a:ext cx="10950222" cy="3604608"/>
        </p:xfrm>
        <a:graphic>
          <a:graphicData uri="http://schemas.openxmlformats.org/drawingml/2006/table">
            <a:tbl>
              <a:tblPr firstRow="1" firstCol="1" bandRow="1"/>
              <a:tblGrid>
                <a:gridCol w="3374262">
                  <a:extLst>
                    <a:ext uri="{9D8B030D-6E8A-4147-A177-3AD203B41FA5}">
                      <a16:colId xmlns:a16="http://schemas.microsoft.com/office/drawing/2014/main" val="305294396"/>
                    </a:ext>
                  </a:extLst>
                </a:gridCol>
                <a:gridCol w="2525320">
                  <a:extLst>
                    <a:ext uri="{9D8B030D-6E8A-4147-A177-3AD203B41FA5}">
                      <a16:colId xmlns:a16="http://schemas.microsoft.com/office/drawing/2014/main" val="3625677497"/>
                    </a:ext>
                  </a:extLst>
                </a:gridCol>
                <a:gridCol w="2525320">
                  <a:extLst>
                    <a:ext uri="{9D8B030D-6E8A-4147-A177-3AD203B41FA5}">
                      <a16:colId xmlns:a16="http://schemas.microsoft.com/office/drawing/2014/main" val="3874074511"/>
                    </a:ext>
                  </a:extLst>
                </a:gridCol>
                <a:gridCol w="2525320">
                  <a:extLst>
                    <a:ext uri="{9D8B030D-6E8A-4147-A177-3AD203B41FA5}">
                      <a16:colId xmlns:a16="http://schemas.microsoft.com/office/drawing/2014/main" val="365726362"/>
                    </a:ext>
                  </a:extLst>
                </a:gridCol>
              </a:tblGrid>
              <a:tr h="305497">
                <a:tc>
                  <a:txBody>
                    <a:bodyPr/>
                    <a:lstStyle/>
                    <a:p>
                      <a:pPr>
                        <a:lnSpc>
                          <a:spcPct val="107000"/>
                        </a:lnSpc>
                        <a:spcAft>
                          <a:spcPts val="800"/>
                        </a:spcAft>
                      </a:pPr>
                      <a:r>
                        <a:rPr lang="da-DK" sz="1200" b="1" dirty="0">
                          <a:effectLst/>
                          <a:latin typeface="Arial Nova" panose="020B0504020202020204" pitchFamily="34" charset="0"/>
                          <a:ea typeface="Calibri" panose="020F0502020204030204" pitchFamily="34" charset="0"/>
                          <a:cs typeface="Times New Roman" panose="02020603050405020304" pitchFamily="18" charset="0"/>
                        </a:rPr>
                        <a:t>Vede</a:t>
                      </a:r>
                      <a:r>
                        <a:rPr lang="da-DK" sz="1200" b="1"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rlag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155989"/>
                  </a:ext>
                </a:extLst>
              </a:tr>
              <a:tr h="584675">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22: </a:t>
                      </a:r>
                      <a:r>
                        <a:rPr lang="da-DK" sz="1000" dirty="0">
                          <a:latin typeface="Arial Nova" panose="020B0504020202020204" pitchFamily="34" charset="0"/>
                        </a:rPr>
                        <a:t>Udform en transparent, proportional og enkel vederlagspolitik, der gælder for hele selskabet/koncernen  </a:t>
                      </a:r>
                      <a:endParaRPr lang="da-DK" sz="11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209162"/>
                  </a:ext>
                </a:extLst>
              </a:tr>
              <a:tr h="701236">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23: </a:t>
                      </a:r>
                      <a:r>
                        <a:rPr lang="da-DK" sz="1000" dirty="0">
                          <a:latin typeface="Arial Nova" panose="020B0504020202020204" pitchFamily="34" charset="0"/>
                        </a:rPr>
                        <a:t>En eventuel variabel del af vederlaget bør have et loft på tildelingstidspunktet, og der bør være gennemsigtighed om den potentielle værdi på udnyttelsestidspunktet under pessimistiske, forventede og optimistiske scenarier.</a:t>
                      </a: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da-DK" sz="10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a:effectLst/>
                          <a:latin typeface="Arial Nova" panose="020B0504020202020204" pitchFamily="34" charset="0"/>
                          <a:ea typeface="Calibri" panose="020F0502020204030204" pitchFamily="34" charset="0"/>
                          <a:cs typeface="Times New Roman" panose="02020603050405020304" pitchFamily="18"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835014"/>
                  </a:ext>
                </a:extLst>
              </a:tr>
              <a:tr h="584675">
                <a:tc>
                  <a:txBody>
                    <a:bodyPr/>
                    <a:lstStyle/>
                    <a:p>
                      <a:pPr>
                        <a:lnSpc>
                          <a:spcPct val="107000"/>
                        </a:lnSpc>
                        <a:spcAft>
                          <a:spcPts val="800"/>
                        </a:spcAft>
                      </a:pPr>
                      <a:r>
                        <a:rPr lang="da-DK" sz="1000" dirty="0">
                          <a:effectLst/>
                          <a:latin typeface="Arial Nova" panose="020B0504020202020204" pitchFamily="34" charset="0"/>
                          <a:ea typeface="Calibri" panose="020F0502020204030204" pitchFamily="34" charset="0"/>
                          <a:cs typeface="Times New Roman" panose="02020603050405020304" pitchFamily="18" charset="0"/>
                        </a:rPr>
                        <a:t>24: </a:t>
                      </a:r>
                      <a:r>
                        <a:rPr lang="da-DK" sz="1000" dirty="0">
                          <a:latin typeface="Arial Nova" panose="020B0504020202020204" pitchFamily="34" charset="0"/>
                        </a:rPr>
                        <a:t>Offentliggør det samlede vederlag, som hvert enkelt medlem af bestyrelsen og direktionen modtager og oplys repræsentantskabets vederlæggelse  </a:t>
                      </a:r>
                    </a:p>
                    <a:p>
                      <a:pPr>
                        <a:lnSpc>
                          <a:spcPct val="107000"/>
                        </a:lnSpc>
                        <a:spcAft>
                          <a:spcPts val="800"/>
                        </a:spcAft>
                      </a:pPr>
                      <a:endParaRPr lang="da-DK" sz="10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785299"/>
                  </a:ext>
                </a:extLst>
              </a:tr>
              <a:tr h="584675">
                <a:tc>
                  <a:txBody>
                    <a:bodyPr/>
                    <a:lstStyle/>
                    <a:p>
                      <a:pPr>
                        <a:lnSpc>
                          <a:spcPct val="107000"/>
                        </a:lnSpc>
                        <a:spcAft>
                          <a:spcPts val="800"/>
                        </a:spcAft>
                      </a:pPr>
                      <a:r>
                        <a:rPr lang="da-DK" sz="1000" dirty="0">
                          <a:latin typeface="Arial Nova" panose="020B0504020202020204" pitchFamily="34" charset="0"/>
                        </a:rPr>
                        <a:t>25: Det bør sikres, at den samlede værdi af vederlag for opsigelsesperioden inkl. fratrædelsesgodtgørelse ved et direktionsmedlems fratræden ikke overstiger to års vederlag inkl. alle vederlagsandele.</a:t>
                      </a:r>
                    </a:p>
                    <a:p>
                      <a:pPr>
                        <a:lnSpc>
                          <a:spcPct val="107000"/>
                        </a:lnSpc>
                        <a:spcAft>
                          <a:spcPts val="800"/>
                        </a:spcAft>
                      </a:pPr>
                      <a:endParaRPr lang="da-DK" sz="10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534059"/>
                  </a:ext>
                </a:extLst>
              </a:tr>
            </a:tbl>
          </a:graphicData>
        </a:graphic>
      </p:graphicFrame>
      <p:pic>
        <p:nvPicPr>
          <p:cNvPr id="2" name="Billede 1" descr="Et billede, der indeholder tekst, skilt&#10;&#10;Automatisk genereret beskrivelse">
            <a:extLst>
              <a:ext uri="{FF2B5EF4-FFF2-40B4-BE49-F238E27FC236}">
                <a16:creationId xmlns:a16="http://schemas.microsoft.com/office/drawing/2014/main" id="{6F62F6B4-6054-F46D-E21E-90CBF9622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775" y="5879591"/>
            <a:ext cx="1273305" cy="551903"/>
          </a:xfrm>
          <a:prstGeom prst="rect">
            <a:avLst/>
          </a:prstGeom>
        </p:spPr>
      </p:pic>
    </p:spTree>
    <p:extLst>
      <p:ext uri="{BB962C8B-B14F-4D97-AF65-F5344CB8AC3E}">
        <p14:creationId xmlns:p14="http://schemas.microsoft.com/office/powerpoint/2010/main" val="177287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A1BF2300-9AF8-4238-8254-8ED8FB9BA157}"/>
              </a:ext>
            </a:extLst>
          </p:cNvPr>
          <p:cNvSpPr txBox="1"/>
          <p:nvPr/>
        </p:nvSpPr>
        <p:spPr>
          <a:xfrm>
            <a:off x="539749" y="506121"/>
            <a:ext cx="5260909" cy="375552"/>
          </a:xfrm>
          <a:prstGeom prst="rect">
            <a:avLst/>
          </a:prstGeom>
          <a:noFill/>
        </p:spPr>
        <p:txBody>
          <a:bodyPr wrap="square">
            <a:spAutoFit/>
          </a:bodyPr>
          <a:lstStyle/>
          <a:p>
            <a:pPr>
              <a:lnSpc>
                <a:spcPct val="107000"/>
              </a:lnSpc>
              <a:spcAft>
                <a:spcPts val="800"/>
              </a:spcAft>
            </a:pPr>
            <a:r>
              <a:rPr lang="da-DK" b="1" dirty="0">
                <a:solidFill>
                  <a:srgbClr val="35A19E"/>
                </a:solidFill>
                <a:effectLst/>
                <a:latin typeface="Calibri" panose="020F0502020204030204" pitchFamily="34" charset="0"/>
                <a:ea typeface="Calibri" panose="020F0502020204030204" pitchFamily="34" charset="0"/>
                <a:cs typeface="Calibri" panose="020F0502020204030204" pitchFamily="34" charset="0"/>
              </a:rPr>
              <a:t>Om afrapportering på god selskabsledelse</a:t>
            </a:r>
            <a:endParaRPr lang="da-DK" dirty="0">
              <a:solidFill>
                <a:srgbClr val="35A19E"/>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kstfelt 7">
            <a:extLst>
              <a:ext uri="{FF2B5EF4-FFF2-40B4-BE49-F238E27FC236}">
                <a16:creationId xmlns:a16="http://schemas.microsoft.com/office/drawing/2014/main" id="{8752DA0C-9350-4383-87EB-93E77415201F}"/>
              </a:ext>
            </a:extLst>
          </p:cNvPr>
          <p:cNvSpPr txBox="1"/>
          <p:nvPr/>
        </p:nvSpPr>
        <p:spPr>
          <a:xfrm>
            <a:off x="6096000" y="1250940"/>
            <a:ext cx="5260909" cy="3430811"/>
          </a:xfrm>
          <a:prstGeom prst="rect">
            <a:avLst/>
          </a:prstGeom>
          <a:noFill/>
        </p:spPr>
        <p:txBody>
          <a:bodyPr wrap="square">
            <a:spAutoFit/>
          </a:bodyPr>
          <a:lstStyle/>
          <a:p>
            <a:pPr>
              <a:lnSpc>
                <a:spcPct val="106000"/>
              </a:lnSpc>
              <a:spcAft>
                <a:spcPts val="800"/>
              </a:spcAft>
            </a:pPr>
            <a:r>
              <a:rPr lang="da-DK" sz="1200" b="1" kern="1200" dirty="0">
                <a:solidFill>
                  <a:srgbClr val="2A2626"/>
                </a:solidFill>
                <a:effectLst/>
                <a:latin typeface="Calibri" panose="020F0502020204030204" pitchFamily="34" charset="0"/>
                <a:ea typeface="Calibri" panose="020F0502020204030204" pitchFamily="34" charset="0"/>
                <a:cs typeface="Calibri" panose="020F0502020204030204" pitchFamily="34" charset="0"/>
              </a:rPr>
              <a:t>Bestyrelsens afrapportering</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6000"/>
              </a:lnSpc>
              <a:spcAft>
                <a:spcPts val="800"/>
              </a:spcAft>
            </a:pPr>
            <a:r>
              <a:rPr lang="da-DK" sz="1200" kern="1200" dirty="0">
                <a:solidFill>
                  <a:srgbClr val="2A2626"/>
                </a:solidFill>
                <a:effectLst/>
                <a:latin typeface="Calibri" panose="020F0502020204030204" pitchFamily="34" charset="0"/>
                <a:ea typeface="Calibri" panose="020F0502020204030204" pitchFamily="34" charset="0"/>
                <a:cs typeface="Calibri" panose="020F0502020204030204" pitchFamily="34" charset="0"/>
              </a:rPr>
              <a:t>Det er bestyrelsens ansvar, at der årligt afrapporteres på anbefalingerne. Men selvom det er bestyrelsens ansvar, er det oplagt, at direktionen bistår i arbejdet. </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6000"/>
              </a:lnSpc>
              <a:spcAft>
                <a:spcPts val="800"/>
              </a:spcAft>
            </a:pPr>
            <a:r>
              <a:rPr lang="da-DK" sz="1200" kern="1200" dirty="0">
                <a:solidFill>
                  <a:srgbClr val="2A2626"/>
                </a:solidFill>
                <a:effectLst/>
                <a:latin typeface="Calibri" panose="020F0502020204030204" pitchFamily="34" charset="0"/>
                <a:ea typeface="Calibri" panose="020F0502020204030204" pitchFamily="34" charset="0"/>
                <a:cs typeface="Calibri" panose="020F0502020204030204" pitchFamily="34" charset="0"/>
              </a:rPr>
              <a:t>Afrapporteringen skal ske i forbindelse med aflæggelse af årsrapporten. Redegørelsen skal vedrøre samme periode som årsrapportens regnskabsperiode. Redegørelsen baseres altså på, hvordan ledelsespraksis har været i året, der er gået samt hvilke tiltag og systemer, der aktuelt gælder – ikke på intentioner eller overvejelser. </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6000"/>
              </a:lnSpc>
              <a:spcAft>
                <a:spcPts val="800"/>
              </a:spcAft>
            </a:pPr>
            <a:r>
              <a:rPr lang="da-DK" sz="1200" kern="1200" dirty="0">
                <a:solidFill>
                  <a:srgbClr val="2A2626"/>
                </a:solidFill>
                <a:effectLst/>
                <a:latin typeface="Calibri" panose="020F0502020204030204" pitchFamily="34" charset="0"/>
                <a:ea typeface="Calibri" panose="020F0502020204030204" pitchFamily="34" charset="0"/>
                <a:cs typeface="Calibri" panose="020F0502020204030204" pitchFamily="34" charset="0"/>
              </a:rPr>
              <a:t>Redegørelsen har fokus på moderselskabet, men bestyrelsen bør interessere sig for, hvordan datterselskaber/forretningsenheder ledes. Dette gælder i særdeleshed mht. anbefaling 22 og 23. </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6000"/>
              </a:lnSpc>
              <a:spcAft>
                <a:spcPts val="800"/>
              </a:spcAft>
            </a:pPr>
            <a:r>
              <a:rPr lang="da-DK" sz="1200" kern="1200" dirty="0">
                <a:solidFill>
                  <a:srgbClr val="2A2626"/>
                </a:solidFill>
                <a:effectLst/>
                <a:latin typeface="Calibri" panose="020F0502020204030204" pitchFamily="34" charset="0"/>
                <a:ea typeface="Calibri" panose="020F0502020204030204" pitchFamily="34" charset="0"/>
                <a:cs typeface="Calibri" panose="020F0502020204030204" pitchFamily="34" charset="0"/>
              </a:rPr>
              <a:t>Bestyrelserne vælger selv, hvordan de vil redegøre for arbejdet med anbefalingerne – så længe det sker på en overskuelig og transparent måde. Denne afrapporteringsskabelon er Green Power Denmarks bud på, hvordan det kan gøres. </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kstfelt 2">
            <a:extLst>
              <a:ext uri="{FF2B5EF4-FFF2-40B4-BE49-F238E27FC236}">
                <a16:creationId xmlns:a16="http://schemas.microsoft.com/office/drawing/2014/main" id="{E9957339-A55B-818E-A48F-AF7B6E7D7FBB}"/>
              </a:ext>
            </a:extLst>
          </p:cNvPr>
          <p:cNvSpPr txBox="1"/>
          <p:nvPr/>
        </p:nvSpPr>
        <p:spPr>
          <a:xfrm>
            <a:off x="539749" y="1250940"/>
            <a:ext cx="4818706" cy="4213846"/>
          </a:xfrm>
          <a:prstGeom prst="rect">
            <a:avLst/>
          </a:prstGeom>
          <a:noFill/>
        </p:spPr>
        <p:txBody>
          <a:bodyPr wrap="square">
            <a:spAutoFit/>
          </a:bodyPr>
          <a:lstStyle/>
          <a:p>
            <a:pPr>
              <a:lnSpc>
                <a:spcPct val="106000"/>
              </a:lnSpc>
              <a:spcAft>
                <a:spcPts val="800"/>
              </a:spcAft>
            </a:pPr>
            <a:r>
              <a:rPr lang="da-DK" sz="1200" b="1" dirty="0">
                <a:solidFill>
                  <a:srgbClr val="2A2626"/>
                </a:solidFill>
                <a:latin typeface="Calibri" panose="020F0502020204030204" pitchFamily="34" charset="0"/>
                <a:ea typeface="Calibri" panose="020F0502020204030204" pitchFamily="34" charset="0"/>
                <a:cs typeface="Calibri" panose="020F0502020204030204" pitchFamily="34" charset="0"/>
              </a:rPr>
              <a:t>Følg </a:t>
            </a:r>
            <a:r>
              <a:rPr lang="da-DK" sz="1200" b="1" kern="1200" dirty="0">
                <a:solidFill>
                  <a:srgbClr val="2A2626"/>
                </a:solidFill>
                <a:effectLst/>
                <a:latin typeface="Calibri" panose="020F0502020204030204" pitchFamily="34" charset="0"/>
                <a:ea typeface="Calibri" panose="020F0502020204030204" pitchFamily="34" charset="0"/>
                <a:cs typeface="Calibri" panose="020F0502020204030204" pitchFamily="34" charset="0"/>
              </a:rPr>
              <a:t>eller forklar-princippet </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6000"/>
              </a:lnSpc>
              <a:spcAft>
                <a:spcPts val="800"/>
              </a:spcAft>
            </a:pPr>
            <a:r>
              <a:rPr lang="da-DK" sz="1200" kern="1200" dirty="0">
                <a:solidFill>
                  <a:srgbClr val="2A2626"/>
                </a:solidFill>
                <a:effectLst/>
                <a:latin typeface="Calibri" panose="020F0502020204030204" pitchFamily="34" charset="0"/>
                <a:ea typeface="Calibri" panose="020F0502020204030204" pitchFamily="34" charset="0"/>
                <a:cs typeface="Calibri" panose="020F0502020204030204" pitchFamily="34" charset="0"/>
              </a:rPr>
              <a:t>Bestyrelsen skal i sin afrapportering på god selskabsledelse angive, hvilke anbefalinger den følger, og forklare de steder, hvor en anbefaling ikke følges. Forklaringen er opdelt i et ’hvorfor’ og et ’hvordan’, så når selskabet ikke følger en anbefaling, skal bestyrelsen forklare: 1. Hvorfor den har valgt ikke at følge anbefalingen, og 2. Hvordan selskabet i stedet har valgt at indrette sig. </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6000"/>
              </a:lnSpc>
              <a:spcAft>
                <a:spcPts val="800"/>
              </a:spcAft>
            </a:pPr>
            <a:r>
              <a:rPr lang="da-DK" sz="1200" kern="1200" dirty="0">
                <a:solidFill>
                  <a:srgbClr val="2A2626"/>
                </a:solidFill>
                <a:effectLst/>
                <a:latin typeface="Calibri" panose="020F0502020204030204" pitchFamily="34" charset="0"/>
                <a:ea typeface="Calibri" panose="020F0502020204030204" pitchFamily="34" charset="0"/>
                <a:cs typeface="Calibri" panose="020F0502020204030204" pitchFamily="34" charset="0"/>
              </a:rPr>
              <a:t>Man opfylder anbefalingernes krav, hvis man følger en anbefaling, eller man forklarer, hvorfor man ikke følger den. </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6000"/>
              </a:lnSpc>
              <a:spcAft>
                <a:spcPts val="800"/>
              </a:spcAft>
            </a:pPr>
            <a:r>
              <a:rPr lang="da-DK" sz="1200" kern="1200" dirty="0">
                <a:solidFill>
                  <a:srgbClr val="2A2626"/>
                </a:solidFill>
                <a:effectLst/>
                <a:latin typeface="Calibri" panose="020F0502020204030204" pitchFamily="34" charset="0"/>
                <a:ea typeface="Calibri" panose="020F0502020204030204" pitchFamily="34" charset="0"/>
                <a:cs typeface="Calibri" panose="020F0502020204030204" pitchFamily="34" charset="0"/>
              </a:rPr>
              <a:t>Målet med anbefalingerne er på den ene side at højne ledelsesarbejdet, og på den anden side at skabe mere transparens. Det er derfor vigtigt, at bestyrelsen forholder sig aktivt til hver enkelt anbefaling. Til gengæld er det ikke afgørende</a:t>
            </a:r>
            <a:r>
              <a:rPr lang="da-DK" sz="1200" dirty="0">
                <a:solidFill>
                  <a:srgbClr val="2A2626"/>
                </a:solidFill>
                <a:latin typeface="Calibri" panose="020F0502020204030204" pitchFamily="34" charset="0"/>
                <a:ea typeface="Calibri" panose="020F0502020204030204" pitchFamily="34" charset="0"/>
                <a:cs typeface="Calibri" panose="020F0502020204030204" pitchFamily="34" charset="0"/>
              </a:rPr>
              <a:t> at følge </a:t>
            </a:r>
            <a:r>
              <a:rPr lang="da-DK" sz="1200" kern="1200" dirty="0">
                <a:solidFill>
                  <a:srgbClr val="2A2626"/>
                </a:solidFill>
                <a:effectLst/>
                <a:latin typeface="Calibri" panose="020F0502020204030204" pitchFamily="34" charset="0"/>
                <a:ea typeface="Calibri" panose="020F0502020204030204" pitchFamily="34" charset="0"/>
                <a:cs typeface="Calibri" panose="020F0502020204030204" pitchFamily="34" charset="0"/>
              </a:rPr>
              <a:t>alle anbefalingerne. Der kan være konkrete tilfælde eller årsager til, at det ikke giver mening at følge en given anbefaling. </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6000"/>
              </a:lnSpc>
              <a:spcAft>
                <a:spcPts val="800"/>
              </a:spcAft>
            </a:pPr>
            <a:r>
              <a:rPr lang="da-DK" sz="1200" kern="1200" dirty="0">
                <a:solidFill>
                  <a:srgbClr val="2A2626"/>
                </a:solidFill>
                <a:effectLst/>
                <a:latin typeface="Calibri" panose="020F0502020204030204" pitchFamily="34" charset="0"/>
                <a:ea typeface="Calibri" panose="020F0502020204030204" pitchFamily="34" charset="0"/>
                <a:cs typeface="Calibri" panose="020F0502020204030204" pitchFamily="34" charset="0"/>
              </a:rPr>
              <a:t>Følger </a:t>
            </a:r>
            <a:r>
              <a:rPr lang="da-DK" sz="1200" dirty="0">
                <a:solidFill>
                  <a:srgbClr val="2A2626"/>
                </a:solidFill>
                <a:latin typeface="Calibri" panose="020F0502020204030204" pitchFamily="34" charset="0"/>
                <a:ea typeface="Calibri" panose="020F0502020204030204" pitchFamily="34" charset="0"/>
                <a:cs typeface="Calibri" panose="020F0502020204030204" pitchFamily="34" charset="0"/>
              </a:rPr>
              <a:t>man en anbefaling, opfordres man ud fra et læringsperspektiv til udover at krydse feltet af, også at beskrive </a:t>
            </a:r>
            <a:r>
              <a:rPr lang="da-DK" sz="1200" i="1" kern="1200" dirty="0">
                <a:solidFill>
                  <a:srgbClr val="2A2626"/>
                </a:solidFill>
                <a:effectLst/>
                <a:latin typeface="Calibri" panose="020F0502020204030204" pitchFamily="34" charset="0"/>
                <a:ea typeface="Calibri" panose="020F0502020204030204" pitchFamily="34" charset="0"/>
                <a:cs typeface="Calibri" panose="020F0502020204030204" pitchFamily="34" charset="0"/>
              </a:rPr>
              <a:t>hvordan </a:t>
            </a:r>
            <a:r>
              <a:rPr lang="da-DK" sz="1200" kern="1200" dirty="0">
                <a:solidFill>
                  <a:srgbClr val="2A2626"/>
                </a:solidFill>
                <a:effectLst/>
                <a:latin typeface="Calibri" panose="020F0502020204030204" pitchFamily="34" charset="0"/>
                <a:ea typeface="Calibri" panose="020F0502020204030204" pitchFamily="34" charset="0"/>
                <a:cs typeface="Calibri" panose="020F0502020204030204" pitchFamily="34" charset="0"/>
              </a:rPr>
              <a:t>man følger anbefalingen – fx hvordan er organiseringen, hvad er processen eller andet. </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Billede 1" descr="Et billede, der indeholder tekst, skilt&#10;&#10;Automatisk genereret beskrivelse">
            <a:extLst>
              <a:ext uri="{FF2B5EF4-FFF2-40B4-BE49-F238E27FC236}">
                <a16:creationId xmlns:a16="http://schemas.microsoft.com/office/drawing/2014/main" id="{29E87921-3EA1-88A3-E396-B68EDAA02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775" y="5879591"/>
            <a:ext cx="1273305" cy="551903"/>
          </a:xfrm>
          <a:prstGeom prst="rect">
            <a:avLst/>
          </a:prstGeom>
        </p:spPr>
      </p:pic>
    </p:spTree>
    <p:extLst>
      <p:ext uri="{BB962C8B-B14F-4D97-AF65-F5344CB8AC3E}">
        <p14:creationId xmlns:p14="http://schemas.microsoft.com/office/powerpoint/2010/main" val="7609119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1378</Words>
  <Application>Microsoft Office PowerPoint</Application>
  <PresentationFormat>Widescreen</PresentationFormat>
  <Paragraphs>219</Paragraphs>
  <Slides>10</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10</vt:i4>
      </vt:variant>
    </vt:vector>
  </HeadingPairs>
  <TitlesOfParts>
    <vt:vector size="15" baseType="lpstr">
      <vt:lpstr>Arial</vt:lpstr>
      <vt:lpstr>Arial Nova</vt:lpstr>
      <vt:lpstr>Calibri</vt:lpstr>
      <vt:lpstr>Calibri Light</vt:lpstr>
      <vt:lpstr>Office-tema</vt:lpstr>
      <vt:lpstr>Afrapporteringsskema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Afrapporteringsskema</dc:title>
  <dc:creator>Ida Marie Behr</dc:creator>
  <cp:lastModifiedBy>Malene Dissing</cp:lastModifiedBy>
  <cp:revision>1</cp:revision>
  <dcterms:created xsi:type="dcterms:W3CDTF">2023-06-30T12:45:32Z</dcterms:created>
  <dcterms:modified xsi:type="dcterms:W3CDTF">2023-07-03T07:35:06Z</dcterms:modified>
</cp:coreProperties>
</file>